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8" r:id="rId3"/>
    <p:sldId id="257" r:id="rId4"/>
    <p:sldId id="259" r:id="rId5"/>
    <p:sldId id="260" r:id="rId6"/>
    <p:sldId id="261" r:id="rId7"/>
    <p:sldId id="264" r:id="rId8"/>
    <p:sldId id="262" r:id="rId9"/>
    <p:sldId id="263" r:id="rId10"/>
    <p:sldId id="265" r:id="rId11"/>
    <p:sldId id="266"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10/5/2015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10/5/2015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10/5/2015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4" name="Text Placeholder 3"/>
          <p:cNvSpPr>
            <a:spLocks noGrp="1"/>
          </p:cNvSpPr>
          <p:nvPr>
            <p:ph type="body" sz="half" idx="13"/>
          </p:nvPr>
        </p:nvSpPr>
        <p:spPr>
          <a:xfrm>
            <a:off x="1930400" y="3771174"/>
            <a:ext cx="7385828"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10/5/2015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1" name="TextBox 10"/>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59"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10/5/2015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10/5/2015</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10/5/2015</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10/5/2015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10/5/2015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509A250-FF31-4206-8172-F9D3106AACB1}" type="datetimeFigureOut">
              <a:rPr lang="en-US" dirty="0"/>
              <a:t>10/5/2015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96027F-7875-4030-9381-8BD8C4F21935}" type="datetimeFigureOut">
              <a:rPr lang="en-US" dirty="0"/>
              <a:t>10/5/2015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10/5/2015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10/5/2015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10/5/2015</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10/5/2015</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4509A250-FF31-4206-8172-F9D3106AACB1}" type="datetimeFigureOut">
              <a:rPr lang="en-US" dirty="0"/>
              <a:t>10/5/2015</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10/5/2015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713"/>
          <a:stretch/>
        </p:blipFill>
        <p:spPr>
          <a:xfrm>
            <a:off x="8000197" y="0"/>
            <a:ext cx="1603387" cy="1143000"/>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4199"/>
          <a:stretch/>
        </p:blipFill>
        <p:spPr>
          <a:xfrm>
            <a:off x="8609012" y="6092866"/>
            <a:ext cx="993734" cy="765134"/>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10/5/2015</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2076" y="0"/>
            <a:ext cx="8825658" cy="1184175"/>
          </a:xfrm>
        </p:spPr>
        <p:txBody>
          <a:bodyPr/>
          <a:lstStyle/>
          <a:p>
            <a:pPr algn="ctr"/>
            <a:r>
              <a:rPr lang="en-US" u="sng" dirty="0" smtClean="0"/>
              <a:t>Jacques Cartier</a:t>
            </a:r>
            <a:endParaRPr lang="en-US" u="sng" dirty="0"/>
          </a:p>
        </p:txBody>
      </p:sp>
      <p:sp>
        <p:nvSpPr>
          <p:cNvPr id="4" name="Rectangle 3"/>
          <p:cNvSpPr/>
          <p:nvPr/>
        </p:nvSpPr>
        <p:spPr>
          <a:xfrm>
            <a:off x="283337" y="1364480"/>
            <a:ext cx="9324303" cy="5355312"/>
          </a:xfrm>
          <a:prstGeom prst="rect">
            <a:avLst/>
          </a:prstGeom>
        </p:spPr>
        <p:txBody>
          <a:bodyPr wrap="square">
            <a:spAutoFit/>
          </a:bodyPr>
          <a:lstStyle/>
          <a:p>
            <a:r>
              <a:rPr lang="en-US" dirty="0" smtClean="0"/>
              <a:t>In </a:t>
            </a:r>
            <a:r>
              <a:rPr lang="en-US" dirty="0"/>
              <a:t>1534, the French king sent an experienced sailor and navigator, Jacques </a:t>
            </a:r>
            <a:r>
              <a:rPr lang="en-US" dirty="0" smtClean="0"/>
              <a:t>Cartier, to </a:t>
            </a:r>
            <a:r>
              <a:rPr lang="en-US" dirty="0"/>
              <a:t>find the </a:t>
            </a:r>
            <a:r>
              <a:rPr lang="en-US" b="1" dirty="0"/>
              <a:t>Northwest </a:t>
            </a:r>
            <a:r>
              <a:rPr lang="en-US" b="1" dirty="0" smtClean="0"/>
              <a:t>Passage</a:t>
            </a:r>
            <a:r>
              <a:rPr lang="en-US" dirty="0" smtClean="0"/>
              <a:t>, </a:t>
            </a:r>
            <a:r>
              <a:rPr lang="en-US" dirty="0"/>
              <a:t>a faster sea route from Europe to Asia through North America. Cartier sailed west to Newfoundland, in present-day Canada and entered a large gulf through a strait, or a narrow waterway between two large land areas. He claimed the surrounding land for France. Just before returning to France, he saw a waterway leading west</a:t>
            </a:r>
            <a:r>
              <a:rPr lang="en-US" dirty="0" smtClean="0"/>
              <a:t>.</a:t>
            </a:r>
          </a:p>
          <a:p>
            <a:endParaRPr lang="en-US" dirty="0"/>
          </a:p>
          <a:p>
            <a:r>
              <a:rPr lang="en-US" dirty="0"/>
              <a:t>The next year, King Francis sent Cartier back to map the waterway. Cartier reached its mouth on the Catholic feast day of Saint Lawrence, so Cartier named the river the St. Lawrence. With American Indian guides, he sailed as far as </a:t>
            </a:r>
            <a:r>
              <a:rPr lang="en-US" dirty="0" smtClean="0"/>
              <a:t>present day </a:t>
            </a:r>
            <a:r>
              <a:rPr lang="en-US" dirty="0"/>
              <a:t>Quebec, until his ship could go no farther. He visited an American Indian village and brought some of its chiefs back to France. They told the king of great riches farther west</a:t>
            </a:r>
            <a:r>
              <a:rPr lang="en-US" dirty="0" smtClean="0"/>
              <a:t>.</a:t>
            </a:r>
          </a:p>
          <a:p>
            <a:endParaRPr lang="en-US" dirty="0"/>
          </a:p>
          <a:p>
            <a:r>
              <a:rPr lang="en-US" dirty="0"/>
              <a:t>In 1541, the king sent Cartier and a large group of settlers on a third voyage, to set up a French empire in North America. After enduring a harsh winter, Cartier and the settlers gave up and returned to France in 1542. Still, Cartier had staked France’s claim in North America. Over sixty years later, New France had its first permanent settlers.</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07640" y="4250029"/>
            <a:ext cx="2371858" cy="2371858"/>
          </a:xfrm>
          <a:prstGeom prst="rect">
            <a:avLst/>
          </a:prstGeom>
          <a:ln w="38100">
            <a:solidFill>
              <a:schemeClr val="tx1"/>
            </a:solidFill>
          </a:ln>
        </p:spPr>
      </p:pic>
    </p:spTree>
    <p:extLst>
      <p:ext uri="{BB962C8B-B14F-4D97-AF65-F5344CB8AC3E}">
        <p14:creationId xmlns:p14="http://schemas.microsoft.com/office/powerpoint/2010/main" val="29508756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3896" y="309092"/>
            <a:ext cx="8104954" cy="733415"/>
          </a:xfrm>
        </p:spPr>
        <p:txBody>
          <a:bodyPr/>
          <a:lstStyle/>
          <a:p>
            <a:r>
              <a:rPr lang="en-US" sz="4800" dirty="0" smtClean="0"/>
              <a:t>Linking Words and Phrases</a:t>
            </a:r>
            <a:endParaRPr lang="en-US" sz="4800" dirty="0"/>
          </a:p>
        </p:txBody>
      </p:sp>
      <p:sp>
        <p:nvSpPr>
          <p:cNvPr id="4" name="TextBox 3"/>
          <p:cNvSpPr txBox="1"/>
          <p:nvPr/>
        </p:nvSpPr>
        <p:spPr>
          <a:xfrm>
            <a:off x="626922" y="1506828"/>
            <a:ext cx="7538284" cy="4708981"/>
          </a:xfrm>
          <a:prstGeom prst="rect">
            <a:avLst/>
          </a:prstGeom>
          <a:noFill/>
        </p:spPr>
        <p:txBody>
          <a:bodyPr wrap="square" rtlCol="0">
            <a:spAutoFit/>
          </a:bodyPr>
          <a:lstStyle/>
          <a:p>
            <a:r>
              <a:rPr lang="en-US" sz="2000" u="sng" dirty="0" smtClean="0"/>
              <a:t>Time and Sequence </a:t>
            </a:r>
          </a:p>
          <a:p>
            <a:r>
              <a:rPr lang="en-US" sz="2000" dirty="0"/>
              <a:t>	</a:t>
            </a:r>
            <a:r>
              <a:rPr lang="en-US" sz="2000" dirty="0" smtClean="0"/>
              <a:t>* first, second, third, next, then, finally</a:t>
            </a:r>
          </a:p>
          <a:p>
            <a:endParaRPr lang="en-US" sz="2000" u="sng" dirty="0"/>
          </a:p>
          <a:p>
            <a:r>
              <a:rPr lang="en-US" sz="2000" u="sng" dirty="0" smtClean="0"/>
              <a:t>Cause and Effect</a:t>
            </a:r>
          </a:p>
          <a:p>
            <a:r>
              <a:rPr lang="en-US" sz="2000" dirty="0"/>
              <a:t>	</a:t>
            </a:r>
            <a:r>
              <a:rPr lang="en-US" sz="2000" dirty="0" smtClean="0"/>
              <a:t>* since, so, because, therefore</a:t>
            </a:r>
          </a:p>
          <a:p>
            <a:endParaRPr lang="en-US" sz="2000" dirty="0"/>
          </a:p>
          <a:p>
            <a:r>
              <a:rPr lang="en-US" sz="2000" u="sng" dirty="0" smtClean="0"/>
              <a:t>COMPARE and CONTRAST</a:t>
            </a:r>
          </a:p>
          <a:p>
            <a:r>
              <a:rPr lang="en-US" sz="2000" dirty="0"/>
              <a:t>	</a:t>
            </a:r>
            <a:r>
              <a:rPr lang="en-US" sz="2000" dirty="0" smtClean="0"/>
              <a:t>* although, but, also, however, unlike, in the same way,      </a:t>
            </a:r>
          </a:p>
          <a:p>
            <a:r>
              <a:rPr lang="en-US" sz="2000" dirty="0" smtClean="0"/>
              <a:t>         even though</a:t>
            </a:r>
          </a:p>
          <a:p>
            <a:endParaRPr lang="en-US" sz="2000" dirty="0"/>
          </a:p>
          <a:p>
            <a:r>
              <a:rPr lang="en-US" sz="2000" u="sng" dirty="0" smtClean="0"/>
              <a:t>Examples</a:t>
            </a:r>
          </a:p>
          <a:p>
            <a:r>
              <a:rPr lang="en-US" sz="2000" dirty="0"/>
              <a:t>	</a:t>
            </a:r>
            <a:r>
              <a:rPr lang="en-US" sz="2000" dirty="0" smtClean="0"/>
              <a:t>* for example, in fact, such as</a:t>
            </a:r>
          </a:p>
          <a:p>
            <a:endParaRPr lang="en-US" sz="2000" dirty="0"/>
          </a:p>
          <a:p>
            <a:r>
              <a:rPr lang="en-US" sz="2000" u="sng" dirty="0" smtClean="0"/>
              <a:t>Conclusion</a:t>
            </a:r>
          </a:p>
          <a:p>
            <a:r>
              <a:rPr lang="en-US" sz="2000" dirty="0"/>
              <a:t>	</a:t>
            </a:r>
            <a:r>
              <a:rPr lang="en-US" sz="2000" dirty="0" smtClean="0"/>
              <a:t>* as a result, in summary, in conclusion</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5663" y="1731376"/>
            <a:ext cx="1751526" cy="1993115"/>
          </a:xfrm>
          <a:prstGeom prst="rect">
            <a:avLst/>
          </a:prstGeom>
          <a:ln w="38100">
            <a:solidFill>
              <a:schemeClr val="tx1"/>
            </a:solidFill>
          </a:ln>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90974" y="4143657"/>
            <a:ext cx="1755648" cy="2072152"/>
          </a:xfrm>
          <a:prstGeom prst="rect">
            <a:avLst/>
          </a:prstGeom>
          <a:ln w="38100">
            <a:solidFill>
              <a:schemeClr val="tx1"/>
            </a:solidFill>
          </a:ln>
        </p:spPr>
      </p:pic>
    </p:spTree>
    <p:extLst>
      <p:ext uri="{BB962C8B-B14F-4D97-AF65-F5344CB8AC3E}">
        <p14:creationId xmlns:p14="http://schemas.microsoft.com/office/powerpoint/2010/main" val="7956057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590723" y="2947777"/>
            <a:ext cx="5084785" cy="2330395"/>
          </a:xfrm>
        </p:spPr>
        <p:txBody>
          <a:bodyPr/>
          <a:lstStyle/>
          <a:p>
            <a:pPr algn="ctr"/>
            <a:r>
              <a:rPr lang="en-US" dirty="0" smtClean="0"/>
              <a:t>Modeled Short Answer</a:t>
            </a:r>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210672">
            <a:off x="1307312" y="2389371"/>
            <a:ext cx="3047315" cy="3086599"/>
          </a:xfrm>
          <a:prstGeom prst="rect">
            <a:avLst/>
          </a:prstGeom>
        </p:spPr>
      </p:pic>
      <p:sp>
        <p:nvSpPr>
          <p:cNvPr id="8" name="TextBox 7"/>
          <p:cNvSpPr txBox="1"/>
          <p:nvPr/>
        </p:nvSpPr>
        <p:spPr>
          <a:xfrm rot="20728386">
            <a:off x="2172548" y="3186481"/>
            <a:ext cx="963198" cy="369332"/>
          </a:xfrm>
          <a:prstGeom prst="rect">
            <a:avLst/>
          </a:prstGeom>
          <a:noFill/>
        </p:spPr>
        <p:txBody>
          <a:bodyPr wrap="square" rtlCol="0">
            <a:spAutoFit/>
          </a:bodyPr>
          <a:lstStyle/>
          <a:p>
            <a:r>
              <a:rPr lang="en-US" dirty="0" smtClean="0">
                <a:solidFill>
                  <a:srgbClr val="FF0000"/>
                </a:solidFill>
              </a:rPr>
              <a:t>Writing</a:t>
            </a:r>
            <a:endParaRPr lang="en-US" dirty="0">
              <a:solidFill>
                <a:srgbClr val="FF0000"/>
              </a:solidFill>
            </a:endParaRPr>
          </a:p>
        </p:txBody>
      </p:sp>
    </p:spTree>
    <p:extLst>
      <p:ext uri="{BB962C8B-B14F-4D97-AF65-F5344CB8AC3E}">
        <p14:creationId xmlns:p14="http://schemas.microsoft.com/office/powerpoint/2010/main" val="17242503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3899" y="360519"/>
            <a:ext cx="8825658" cy="1016750"/>
          </a:xfrm>
        </p:spPr>
        <p:txBody>
          <a:bodyPr/>
          <a:lstStyle/>
          <a:p>
            <a:r>
              <a:rPr lang="en-US" sz="6600" u="sng" dirty="0" smtClean="0"/>
              <a:t>Independent Writing</a:t>
            </a:r>
            <a:endParaRPr lang="en-US" sz="6600" u="sng" dirty="0"/>
          </a:p>
        </p:txBody>
      </p:sp>
      <p:sp>
        <p:nvSpPr>
          <p:cNvPr id="3" name="Subtitle 2"/>
          <p:cNvSpPr>
            <a:spLocks noGrp="1"/>
          </p:cNvSpPr>
          <p:nvPr>
            <p:ph type="subTitle" idx="1"/>
          </p:nvPr>
        </p:nvSpPr>
        <p:spPr>
          <a:xfrm>
            <a:off x="317829" y="2497820"/>
            <a:ext cx="9070356" cy="861420"/>
          </a:xfrm>
        </p:spPr>
        <p:txBody>
          <a:bodyPr>
            <a:noAutofit/>
          </a:bodyPr>
          <a:lstStyle/>
          <a:p>
            <a:pPr algn="ctr"/>
            <a:r>
              <a:rPr lang="en-US" sz="2400" cap="none" dirty="0">
                <a:solidFill>
                  <a:schemeClr val="tx1"/>
                </a:solidFill>
              </a:rPr>
              <a:t>C</a:t>
            </a:r>
            <a:r>
              <a:rPr lang="en-US" sz="2400" cap="none" dirty="0" smtClean="0">
                <a:solidFill>
                  <a:schemeClr val="tx1"/>
                </a:solidFill>
              </a:rPr>
              <a:t>ompare explorer </a:t>
            </a:r>
            <a:r>
              <a:rPr lang="en-US" sz="2400" cap="none" dirty="0">
                <a:solidFill>
                  <a:schemeClr val="tx1"/>
                </a:solidFill>
              </a:rPr>
              <a:t>J</a:t>
            </a:r>
            <a:r>
              <a:rPr lang="en-US" sz="2400" cap="none" dirty="0" smtClean="0">
                <a:solidFill>
                  <a:schemeClr val="tx1"/>
                </a:solidFill>
              </a:rPr>
              <a:t>acques </a:t>
            </a:r>
            <a:r>
              <a:rPr lang="en-US" sz="2400" cap="none" dirty="0">
                <a:solidFill>
                  <a:schemeClr val="tx1"/>
                </a:solidFill>
              </a:rPr>
              <a:t>C</a:t>
            </a:r>
            <a:r>
              <a:rPr lang="en-US" sz="2400" cap="none" dirty="0" smtClean="0">
                <a:solidFill>
                  <a:schemeClr val="tx1"/>
                </a:solidFill>
              </a:rPr>
              <a:t>artier to explorer </a:t>
            </a:r>
            <a:r>
              <a:rPr lang="en-US" sz="2400" cap="none" dirty="0">
                <a:solidFill>
                  <a:schemeClr val="tx1"/>
                </a:solidFill>
              </a:rPr>
              <a:t>F</a:t>
            </a:r>
            <a:r>
              <a:rPr lang="en-US" sz="2400" cap="none" dirty="0" smtClean="0">
                <a:solidFill>
                  <a:schemeClr val="tx1"/>
                </a:solidFill>
              </a:rPr>
              <a:t>rancisco </a:t>
            </a:r>
            <a:r>
              <a:rPr lang="en-US" sz="2400" cap="none" dirty="0">
                <a:solidFill>
                  <a:schemeClr val="tx1"/>
                </a:solidFill>
              </a:rPr>
              <a:t>C</a:t>
            </a:r>
            <a:r>
              <a:rPr lang="en-US" sz="2400" cap="none" dirty="0" smtClean="0">
                <a:solidFill>
                  <a:schemeClr val="tx1"/>
                </a:solidFill>
              </a:rPr>
              <a:t>oronado.  </a:t>
            </a:r>
          </a:p>
          <a:p>
            <a:pPr algn="ctr"/>
            <a:r>
              <a:rPr lang="en-US" sz="2400" cap="none" dirty="0" smtClean="0">
                <a:solidFill>
                  <a:schemeClr val="tx1"/>
                </a:solidFill>
              </a:rPr>
              <a:t>Be sure to include </a:t>
            </a:r>
            <a:r>
              <a:rPr lang="en-US" sz="2400" u="sng" cap="none" dirty="0" smtClean="0">
                <a:solidFill>
                  <a:schemeClr val="tx1"/>
                </a:solidFill>
              </a:rPr>
              <a:t>three</a:t>
            </a:r>
            <a:r>
              <a:rPr lang="en-US" sz="2400" cap="none" dirty="0" smtClean="0">
                <a:solidFill>
                  <a:schemeClr val="tx1"/>
                </a:solidFill>
              </a:rPr>
              <a:t> key ideas and </a:t>
            </a:r>
            <a:r>
              <a:rPr lang="en-US" sz="2400" u="sng" cap="none" dirty="0" smtClean="0">
                <a:solidFill>
                  <a:schemeClr val="tx1"/>
                </a:solidFill>
              </a:rPr>
              <a:t>two</a:t>
            </a:r>
            <a:r>
              <a:rPr lang="en-US" sz="2400" cap="none" dirty="0" smtClean="0">
                <a:solidFill>
                  <a:schemeClr val="tx1"/>
                </a:solidFill>
              </a:rPr>
              <a:t> linking words within your short answer.</a:t>
            </a:r>
            <a:endParaRPr lang="en-US" sz="2400" cap="none" dirty="0">
              <a:solidFill>
                <a:schemeClr val="tx1"/>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59804" y="2113434"/>
            <a:ext cx="3332196" cy="3233745"/>
          </a:xfrm>
          <a:prstGeom prst="rect">
            <a:avLst/>
          </a:prstGeom>
        </p:spPr>
      </p:pic>
      <p:sp>
        <p:nvSpPr>
          <p:cNvPr id="7" name="TextBox 6"/>
          <p:cNvSpPr txBox="1"/>
          <p:nvPr/>
        </p:nvSpPr>
        <p:spPr>
          <a:xfrm>
            <a:off x="183540" y="5544400"/>
            <a:ext cx="9926376" cy="923330"/>
          </a:xfrm>
          <a:prstGeom prst="rect">
            <a:avLst/>
          </a:prstGeom>
          <a:noFill/>
        </p:spPr>
        <p:txBody>
          <a:bodyPr wrap="square" rtlCol="0">
            <a:spAutoFit/>
          </a:bodyPr>
          <a:lstStyle/>
          <a:p>
            <a:r>
              <a:rPr lang="en-US" b="1" dirty="0">
                <a:solidFill>
                  <a:srgbClr val="92D050"/>
                </a:solidFill>
              </a:rPr>
              <a:t>Green</a:t>
            </a:r>
            <a:r>
              <a:rPr lang="en-US" dirty="0"/>
              <a:t> Star – I wrote a short answer that includes three key ideas and two linking words. </a:t>
            </a:r>
          </a:p>
          <a:p>
            <a:r>
              <a:rPr lang="en-US" b="1" dirty="0">
                <a:solidFill>
                  <a:srgbClr val="FFFF00"/>
                </a:solidFill>
              </a:rPr>
              <a:t>Yellow</a:t>
            </a:r>
            <a:r>
              <a:rPr lang="en-US" dirty="0"/>
              <a:t> Star – I wrote a short answer that includes some key ideas and linking words.</a:t>
            </a:r>
          </a:p>
          <a:p>
            <a:r>
              <a:rPr lang="en-US" b="1" dirty="0">
                <a:solidFill>
                  <a:srgbClr val="FF0000"/>
                </a:solidFill>
              </a:rPr>
              <a:t>Red</a:t>
            </a:r>
            <a:r>
              <a:rPr lang="en-US" dirty="0"/>
              <a:t> Star – I wrote a short answer that does not include any key ideas or linking words.</a:t>
            </a:r>
          </a:p>
        </p:txBody>
      </p:sp>
    </p:spTree>
    <p:extLst>
      <p:ext uri="{BB962C8B-B14F-4D97-AF65-F5344CB8AC3E}">
        <p14:creationId xmlns:p14="http://schemas.microsoft.com/office/powerpoint/2010/main" val="4657271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43586" y="386367"/>
            <a:ext cx="10152696" cy="810688"/>
          </a:xfrm>
        </p:spPr>
        <p:txBody>
          <a:bodyPr/>
          <a:lstStyle/>
          <a:p>
            <a:r>
              <a:rPr lang="en-US" sz="5400" dirty="0" smtClean="0"/>
              <a:t>Cartier’s Route of Exploration</a:t>
            </a:r>
            <a:endParaRPr lang="en-US" sz="5400"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66961" y="1397577"/>
            <a:ext cx="4756577" cy="5228604"/>
          </a:xfrm>
          <a:prstGeom prst="rect">
            <a:avLst/>
          </a:prstGeom>
          <a:ln w="76200">
            <a:solidFill>
              <a:schemeClr val="tx1"/>
            </a:solidFill>
          </a:ln>
        </p:spPr>
      </p:pic>
    </p:spTree>
    <p:extLst>
      <p:ext uri="{BB962C8B-B14F-4D97-AF65-F5344CB8AC3E}">
        <p14:creationId xmlns:p14="http://schemas.microsoft.com/office/powerpoint/2010/main" val="11386466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05716" y="167425"/>
            <a:ext cx="7782984" cy="952356"/>
          </a:xfrm>
        </p:spPr>
        <p:txBody>
          <a:bodyPr/>
          <a:lstStyle/>
          <a:p>
            <a:r>
              <a:rPr lang="en-US" sz="6000" u="sng" dirty="0" smtClean="0"/>
              <a:t>Francisco Coronado</a:t>
            </a:r>
            <a:endParaRPr lang="en-US" sz="6000" u="sng" dirty="0"/>
          </a:p>
        </p:txBody>
      </p:sp>
      <p:sp>
        <p:nvSpPr>
          <p:cNvPr id="4" name="Rectangle 3"/>
          <p:cNvSpPr/>
          <p:nvPr/>
        </p:nvSpPr>
        <p:spPr>
          <a:xfrm>
            <a:off x="128791" y="1225689"/>
            <a:ext cx="9787942" cy="5632311"/>
          </a:xfrm>
          <a:prstGeom prst="rect">
            <a:avLst/>
          </a:prstGeom>
        </p:spPr>
        <p:txBody>
          <a:bodyPr wrap="square">
            <a:spAutoFit/>
          </a:bodyPr>
          <a:lstStyle/>
          <a:p>
            <a:r>
              <a:rPr lang="en-US" dirty="0"/>
              <a:t>In 1540, hundreds of Spanish conquistadors marched into North America. Their commander was </a:t>
            </a:r>
            <a:r>
              <a:rPr lang="en-US" dirty="0" smtClean="0"/>
              <a:t>Francisco Coronado.  Coronado </a:t>
            </a:r>
            <a:r>
              <a:rPr lang="en-US" dirty="0"/>
              <a:t>had come to the Americas to seek glory and wealth. He was a nobleman, but his brother had inherited most of the family fortune. </a:t>
            </a:r>
            <a:endParaRPr lang="en-US" dirty="0" smtClean="0"/>
          </a:p>
          <a:p>
            <a:endParaRPr lang="en-US" dirty="0"/>
          </a:p>
          <a:p>
            <a:r>
              <a:rPr lang="en-US" dirty="0" smtClean="0"/>
              <a:t>A </a:t>
            </a:r>
            <a:r>
              <a:rPr lang="en-US" dirty="0"/>
              <a:t>priest had told Coronado about one of the Seven Cities of Gold in Cibola (present-day New Mexico). The Seven Cities were said to have as much gold as the Aztec Empire once had. Coronado led his army to Cibola. He found American Indian pueblos but no gold. Scouts looked further. They found the Grand Canyon and the Rio Grande valley but no gold</a:t>
            </a:r>
            <a:r>
              <a:rPr lang="en-US" dirty="0" smtClean="0"/>
              <a:t>.</a:t>
            </a:r>
          </a:p>
          <a:p>
            <a:endParaRPr lang="en-US" dirty="0"/>
          </a:p>
          <a:p>
            <a:r>
              <a:rPr lang="en-US" dirty="0" smtClean="0"/>
              <a:t>Then </a:t>
            </a:r>
            <a:r>
              <a:rPr lang="en-US" dirty="0"/>
              <a:t>Coronado listened to a tale told by an American Indian slave. The slave described a land where boats with golden eagles sailed past trees hung with golden bells. To find this land, Coronado marched across the plains to what is now Kansas, but again, he found no gold. Angry, he had the slave killed</a:t>
            </a:r>
            <a:r>
              <a:rPr lang="en-US" dirty="0" smtClean="0"/>
              <a:t>.</a:t>
            </a:r>
          </a:p>
          <a:p>
            <a:endParaRPr lang="en-US" dirty="0"/>
          </a:p>
          <a:p>
            <a:r>
              <a:rPr lang="en-US" dirty="0"/>
              <a:t>Coronado returned in disgrace to New Spain in 1542. He was later charged with bad leadership and the mistreatment of American Indians. However, the Spanish priests thought his expedition had succeeded. It gave them a chance to spread Christianity to American Indians in the southwestern part of North America.</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16733" y="2979806"/>
            <a:ext cx="2143125" cy="2124075"/>
          </a:xfrm>
          <a:prstGeom prst="rect">
            <a:avLst/>
          </a:prstGeom>
          <a:ln w="38100">
            <a:solidFill>
              <a:schemeClr val="tx1"/>
            </a:solidFill>
          </a:ln>
        </p:spPr>
      </p:pic>
    </p:spTree>
    <p:extLst>
      <p:ext uri="{BB962C8B-B14F-4D97-AF65-F5344CB8AC3E}">
        <p14:creationId xmlns:p14="http://schemas.microsoft.com/office/powerpoint/2010/main" val="10976390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92072" y="373487"/>
            <a:ext cx="9882240" cy="746293"/>
          </a:xfrm>
        </p:spPr>
        <p:txBody>
          <a:bodyPr/>
          <a:lstStyle/>
          <a:p>
            <a:r>
              <a:rPr lang="en-US" sz="4800" dirty="0" smtClean="0"/>
              <a:t>Coronado’s Route of Exploration</a:t>
            </a:r>
            <a:endParaRPr lang="en-US" sz="48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7594" y="1415483"/>
            <a:ext cx="5329237" cy="5188763"/>
          </a:xfrm>
          <a:prstGeom prst="rect">
            <a:avLst/>
          </a:prstGeom>
          <a:ln w="76200">
            <a:solidFill>
              <a:schemeClr val="tx1"/>
            </a:solidFill>
          </a:ln>
        </p:spPr>
      </p:pic>
    </p:spTree>
    <p:extLst>
      <p:ext uri="{BB962C8B-B14F-4D97-AF65-F5344CB8AC3E}">
        <p14:creationId xmlns:p14="http://schemas.microsoft.com/office/powerpoint/2010/main" val="29506248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36014" y="244699"/>
            <a:ext cx="8825658" cy="1312964"/>
          </a:xfrm>
        </p:spPr>
        <p:txBody>
          <a:bodyPr/>
          <a:lstStyle/>
          <a:p>
            <a:r>
              <a:rPr lang="en-US" dirty="0" smtClean="0"/>
              <a:t>Writing Mini-Lesson</a:t>
            </a:r>
            <a:endParaRPr lang="en-US" dirty="0"/>
          </a:p>
        </p:txBody>
      </p:sp>
      <p:sp>
        <p:nvSpPr>
          <p:cNvPr id="5" name="TextBox 4"/>
          <p:cNvSpPr txBox="1"/>
          <p:nvPr/>
        </p:nvSpPr>
        <p:spPr>
          <a:xfrm>
            <a:off x="1085936" y="5550795"/>
            <a:ext cx="9375820" cy="954107"/>
          </a:xfrm>
          <a:prstGeom prst="rect">
            <a:avLst/>
          </a:prstGeom>
          <a:noFill/>
        </p:spPr>
        <p:txBody>
          <a:bodyPr wrap="square" rtlCol="0">
            <a:spAutoFit/>
          </a:bodyPr>
          <a:lstStyle/>
          <a:p>
            <a:pPr algn="ctr"/>
            <a:r>
              <a:rPr lang="en-US" sz="2800" dirty="0" smtClean="0"/>
              <a:t>What pre-writing strategies would you use before developing an informative text?</a:t>
            </a:r>
            <a:endParaRPr lang="en-US" sz="2800"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72409" y="1949266"/>
            <a:ext cx="2190750" cy="3209925"/>
          </a:xfrm>
          <a:prstGeom prst="rect">
            <a:avLst/>
          </a:prstGeom>
          <a:ln w="76200">
            <a:solidFill>
              <a:schemeClr val="bg1"/>
            </a:solidFill>
          </a:ln>
        </p:spPr>
      </p:pic>
    </p:spTree>
    <p:extLst>
      <p:ext uri="{BB962C8B-B14F-4D97-AF65-F5344CB8AC3E}">
        <p14:creationId xmlns:p14="http://schemas.microsoft.com/office/powerpoint/2010/main" val="15330792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3750" y="90152"/>
            <a:ext cx="9506863" cy="1312963"/>
          </a:xfrm>
        </p:spPr>
        <p:txBody>
          <a:bodyPr/>
          <a:lstStyle/>
          <a:p>
            <a:r>
              <a:rPr lang="en-US" dirty="0" smtClean="0"/>
              <a:t>Pre-Writing Strategies</a:t>
            </a:r>
            <a:endParaRPr lang="en-US" dirty="0"/>
          </a:p>
        </p:txBody>
      </p:sp>
      <p:sp>
        <p:nvSpPr>
          <p:cNvPr id="3" name="Subtitle 2"/>
          <p:cNvSpPr>
            <a:spLocks noGrp="1"/>
          </p:cNvSpPr>
          <p:nvPr>
            <p:ph type="subTitle" idx="1"/>
          </p:nvPr>
        </p:nvSpPr>
        <p:spPr>
          <a:xfrm>
            <a:off x="1167834" y="2421226"/>
            <a:ext cx="5979941" cy="1429555"/>
          </a:xfrm>
        </p:spPr>
        <p:txBody>
          <a:bodyPr>
            <a:noAutofit/>
          </a:bodyPr>
          <a:lstStyle/>
          <a:p>
            <a:pPr marL="457200" indent="-457200">
              <a:buAutoNum type="arabicPeriod"/>
            </a:pPr>
            <a:r>
              <a:rPr lang="en-US" sz="3200" cap="none" dirty="0" smtClean="0">
                <a:solidFill>
                  <a:schemeClr val="tx1"/>
                </a:solidFill>
              </a:rPr>
              <a:t>Narrow the topic</a:t>
            </a:r>
          </a:p>
          <a:p>
            <a:pPr marL="457200" indent="-457200">
              <a:buAutoNum type="arabicPeriod"/>
            </a:pPr>
            <a:endParaRPr lang="en-US" sz="3200" cap="none" dirty="0" smtClean="0">
              <a:solidFill>
                <a:schemeClr val="tx1"/>
              </a:solidFill>
            </a:endParaRPr>
          </a:p>
          <a:p>
            <a:pPr marL="457200" indent="-457200">
              <a:buAutoNum type="arabicPeriod"/>
            </a:pPr>
            <a:r>
              <a:rPr lang="en-US" sz="3200" cap="none" dirty="0" smtClean="0">
                <a:solidFill>
                  <a:schemeClr val="tx1"/>
                </a:solidFill>
              </a:rPr>
              <a:t>Determine the purpose</a:t>
            </a:r>
          </a:p>
          <a:p>
            <a:pPr marL="457200" indent="-457200">
              <a:buAutoNum type="arabicPeriod"/>
            </a:pPr>
            <a:endParaRPr lang="en-US" sz="3200" cap="none" dirty="0" smtClean="0">
              <a:solidFill>
                <a:schemeClr val="tx1"/>
              </a:solidFill>
            </a:endParaRPr>
          </a:p>
          <a:p>
            <a:pPr marL="457200" indent="-457200">
              <a:buAutoNum type="arabicPeriod"/>
            </a:pPr>
            <a:r>
              <a:rPr lang="en-US" sz="3200" cap="none" dirty="0" smtClean="0">
                <a:solidFill>
                  <a:schemeClr val="tx1"/>
                </a:solidFill>
              </a:rPr>
              <a:t>Organize ideas</a:t>
            </a:r>
            <a:endParaRPr lang="en-US" sz="3200" cap="none" dirty="0">
              <a:solidFill>
                <a:schemeClr val="tx1"/>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70605" y="1837633"/>
            <a:ext cx="3360528" cy="4337785"/>
          </a:xfrm>
          <a:prstGeom prst="rect">
            <a:avLst/>
          </a:prstGeom>
        </p:spPr>
      </p:pic>
    </p:spTree>
    <p:extLst>
      <p:ext uri="{BB962C8B-B14F-4D97-AF65-F5344CB8AC3E}">
        <p14:creationId xmlns:p14="http://schemas.microsoft.com/office/powerpoint/2010/main" val="33424726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2076" y="553792"/>
            <a:ext cx="8825658" cy="2459184"/>
          </a:xfrm>
        </p:spPr>
        <p:txBody>
          <a:bodyPr/>
          <a:lstStyle/>
          <a:p>
            <a:pPr algn="ctr"/>
            <a:r>
              <a:rPr lang="en-US" dirty="0" smtClean="0"/>
              <a:t>What makes an idea a key idea?</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84298" y="3438659"/>
            <a:ext cx="2941213" cy="2941213"/>
          </a:xfrm>
          <a:prstGeom prst="rect">
            <a:avLst/>
          </a:prstGeom>
          <a:ln w="76200">
            <a:solidFill>
              <a:schemeClr val="bg1"/>
            </a:solidFill>
          </a:ln>
        </p:spPr>
      </p:pic>
    </p:spTree>
    <p:extLst>
      <p:ext uri="{BB962C8B-B14F-4D97-AF65-F5344CB8AC3E}">
        <p14:creationId xmlns:p14="http://schemas.microsoft.com/office/powerpoint/2010/main" val="28641712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321971"/>
            <a:ext cx="8825658" cy="1003871"/>
          </a:xfrm>
        </p:spPr>
        <p:txBody>
          <a:bodyPr/>
          <a:lstStyle/>
          <a:p>
            <a:pPr algn="ctr"/>
            <a:r>
              <a:rPr lang="en-US" dirty="0" smtClean="0"/>
              <a:t>Key Ideas</a:t>
            </a:r>
            <a:endParaRPr lang="en-US" dirty="0"/>
          </a:p>
        </p:txBody>
      </p:sp>
      <p:sp>
        <p:nvSpPr>
          <p:cNvPr id="3" name="Subtitle 2"/>
          <p:cNvSpPr>
            <a:spLocks noGrp="1"/>
          </p:cNvSpPr>
          <p:nvPr>
            <p:ph type="subTitle" idx="1"/>
          </p:nvPr>
        </p:nvSpPr>
        <p:spPr>
          <a:xfrm>
            <a:off x="965916" y="1906075"/>
            <a:ext cx="7650051" cy="4687908"/>
          </a:xfrm>
        </p:spPr>
        <p:txBody>
          <a:bodyPr>
            <a:normAutofit fontScale="92500" lnSpcReduction="20000"/>
          </a:bodyPr>
          <a:lstStyle/>
          <a:p>
            <a:r>
              <a:rPr lang="en-US" sz="2200" cap="none" dirty="0" smtClean="0">
                <a:solidFill>
                  <a:schemeClr val="tx1"/>
                </a:solidFill>
              </a:rPr>
              <a:t>1. Determine three ideas to include within your short answer.</a:t>
            </a:r>
          </a:p>
          <a:p>
            <a:endParaRPr lang="en-US" sz="2200" cap="none" dirty="0" smtClean="0">
              <a:solidFill>
                <a:schemeClr val="tx1"/>
              </a:solidFill>
            </a:endParaRPr>
          </a:p>
          <a:p>
            <a:r>
              <a:rPr lang="en-US" sz="2200" cap="none" dirty="0" smtClean="0">
                <a:solidFill>
                  <a:schemeClr val="tx1"/>
                </a:solidFill>
              </a:rPr>
              <a:t>2. Ask yourself these questions about your ideas:</a:t>
            </a:r>
          </a:p>
          <a:p>
            <a:r>
              <a:rPr lang="en-US" sz="2200" cap="none" dirty="0">
                <a:solidFill>
                  <a:schemeClr val="tx1"/>
                </a:solidFill>
              </a:rPr>
              <a:t>	</a:t>
            </a:r>
            <a:r>
              <a:rPr lang="en-US" sz="2200" cap="none" dirty="0" smtClean="0">
                <a:solidFill>
                  <a:schemeClr val="tx1"/>
                </a:solidFill>
              </a:rPr>
              <a:t>	* </a:t>
            </a:r>
            <a:r>
              <a:rPr lang="en-US" sz="2200" cap="none" dirty="0">
                <a:solidFill>
                  <a:schemeClr val="tx1"/>
                </a:solidFill>
              </a:rPr>
              <a:t>Are they important?</a:t>
            </a:r>
          </a:p>
          <a:p>
            <a:r>
              <a:rPr lang="en-US" sz="2200" cap="none" dirty="0">
                <a:solidFill>
                  <a:schemeClr val="tx1"/>
                </a:solidFill>
              </a:rPr>
              <a:t>		* Do they answer the question?</a:t>
            </a:r>
          </a:p>
          <a:p>
            <a:r>
              <a:rPr lang="en-US" sz="2200" cap="none" dirty="0">
                <a:solidFill>
                  <a:schemeClr val="tx1"/>
                </a:solidFill>
              </a:rPr>
              <a:t>		* Are they all different?</a:t>
            </a:r>
          </a:p>
          <a:p>
            <a:r>
              <a:rPr lang="en-US" sz="2200" cap="none" dirty="0">
                <a:solidFill>
                  <a:schemeClr val="tx1"/>
                </a:solidFill>
              </a:rPr>
              <a:t>		* Do they all connect in some </a:t>
            </a:r>
            <a:r>
              <a:rPr lang="en-US" sz="2200" cap="none" dirty="0" smtClean="0">
                <a:solidFill>
                  <a:schemeClr val="tx1"/>
                </a:solidFill>
              </a:rPr>
              <a:t>way?</a:t>
            </a:r>
          </a:p>
          <a:p>
            <a:endParaRPr lang="en-US" sz="2200" cap="none" dirty="0" smtClean="0">
              <a:solidFill>
                <a:schemeClr val="tx1"/>
              </a:solidFill>
            </a:endParaRPr>
          </a:p>
          <a:p>
            <a:r>
              <a:rPr lang="en-US" sz="2200" cap="none" dirty="0" smtClean="0">
                <a:solidFill>
                  <a:schemeClr val="tx1"/>
                </a:solidFill>
              </a:rPr>
              <a:t>3. Put the ideas in order.</a:t>
            </a:r>
          </a:p>
          <a:p>
            <a:endParaRPr lang="en-US" sz="2200" cap="none" dirty="0" smtClean="0">
              <a:solidFill>
                <a:schemeClr val="tx1"/>
              </a:solidFill>
            </a:endParaRPr>
          </a:p>
          <a:p>
            <a:r>
              <a:rPr lang="en-US" sz="2200" cap="none" dirty="0" smtClean="0">
                <a:solidFill>
                  <a:schemeClr val="tx1"/>
                </a:solidFill>
              </a:rPr>
              <a:t>4. Add some details to your ideas.</a:t>
            </a:r>
          </a:p>
          <a:p>
            <a:r>
              <a:rPr lang="en-US" sz="2200" cap="none" dirty="0">
                <a:solidFill>
                  <a:schemeClr val="tx1"/>
                </a:solidFill>
              </a:rPr>
              <a:t>	</a:t>
            </a:r>
            <a:r>
              <a:rPr lang="en-US" sz="2200" cap="none" dirty="0" smtClean="0">
                <a:solidFill>
                  <a:schemeClr val="tx1"/>
                </a:solidFill>
              </a:rPr>
              <a:t>	</a:t>
            </a:r>
          </a:p>
          <a:p>
            <a:pPr>
              <a:lnSpc>
                <a:spcPct val="150000"/>
              </a:lnSpc>
            </a:pPr>
            <a:endParaRPr lang="en-US" cap="none" dirty="0" smtClean="0">
              <a:solidFill>
                <a:schemeClr val="tx1"/>
              </a:solidFill>
            </a:endParaRPr>
          </a:p>
          <a:p>
            <a:endParaRPr lang="en-US" cap="none" dirty="0" smtClean="0">
              <a:solidFill>
                <a:schemeClr val="tx1"/>
              </a:solidFill>
            </a:endParaRPr>
          </a:p>
          <a:p>
            <a:pPr marL="457200" indent="-457200">
              <a:buAutoNum type="arabicPeriod"/>
            </a:pPr>
            <a:endParaRPr lang="en-US" cap="none" dirty="0">
              <a:solidFill>
                <a:schemeClr val="tx1"/>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57788" y="3098442"/>
            <a:ext cx="3243800" cy="3243800"/>
          </a:xfrm>
          <a:prstGeom prst="rect">
            <a:avLst/>
          </a:prstGeom>
          <a:ln w="76200">
            <a:solidFill>
              <a:schemeClr val="bg1"/>
            </a:solidFill>
          </a:ln>
        </p:spPr>
      </p:pic>
    </p:spTree>
    <p:extLst>
      <p:ext uri="{BB962C8B-B14F-4D97-AF65-F5344CB8AC3E}">
        <p14:creationId xmlns:p14="http://schemas.microsoft.com/office/powerpoint/2010/main" val="16678259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945120" y="206061"/>
            <a:ext cx="5310238" cy="1003871"/>
          </a:xfrm>
        </p:spPr>
        <p:txBody>
          <a:bodyPr/>
          <a:lstStyle/>
          <a:p>
            <a:r>
              <a:rPr lang="en-US" sz="6000" dirty="0" smtClean="0"/>
              <a:t>Linking Words</a:t>
            </a:r>
            <a:endParaRPr lang="en-US" sz="6000" dirty="0"/>
          </a:p>
        </p:txBody>
      </p:sp>
      <p:sp>
        <p:nvSpPr>
          <p:cNvPr id="3" name="Subtitle 2"/>
          <p:cNvSpPr>
            <a:spLocks noGrp="1"/>
          </p:cNvSpPr>
          <p:nvPr>
            <p:ph type="subTitle" idx="1"/>
          </p:nvPr>
        </p:nvSpPr>
        <p:spPr>
          <a:xfrm>
            <a:off x="1515564" y="5996580"/>
            <a:ext cx="8555716" cy="861420"/>
          </a:xfrm>
        </p:spPr>
        <p:txBody>
          <a:bodyPr>
            <a:noAutofit/>
          </a:bodyPr>
          <a:lstStyle/>
          <a:p>
            <a:r>
              <a:rPr lang="en-US" sz="2800" cap="none" dirty="0">
                <a:solidFill>
                  <a:schemeClr val="tx1"/>
                </a:solidFill>
              </a:rPr>
              <a:t>C</a:t>
            </a:r>
            <a:r>
              <a:rPr lang="en-US" sz="2800" cap="none" dirty="0" smtClean="0">
                <a:solidFill>
                  <a:schemeClr val="tx1"/>
                </a:solidFill>
              </a:rPr>
              <a:t>ompare the function of different linking words.</a:t>
            </a:r>
            <a:endParaRPr lang="en-US" sz="2800" cap="none" dirty="0">
              <a:solidFill>
                <a:schemeClr val="tx1"/>
              </a:solidFill>
            </a:endParaRPr>
          </a:p>
        </p:txBody>
      </p:sp>
      <p:sp>
        <p:nvSpPr>
          <p:cNvPr id="4" name="TextBox 3"/>
          <p:cNvSpPr txBox="1"/>
          <p:nvPr/>
        </p:nvSpPr>
        <p:spPr>
          <a:xfrm>
            <a:off x="3887349" y="1300085"/>
            <a:ext cx="3425780" cy="461665"/>
          </a:xfrm>
          <a:prstGeom prst="rect">
            <a:avLst/>
          </a:prstGeom>
          <a:noFill/>
        </p:spPr>
        <p:txBody>
          <a:bodyPr wrap="square" rtlCol="0">
            <a:spAutoFit/>
          </a:bodyPr>
          <a:lstStyle/>
          <a:p>
            <a:r>
              <a:rPr lang="en-US" sz="2400" dirty="0" smtClean="0"/>
              <a:t>“going with the flow”</a:t>
            </a:r>
            <a:endParaRPr lang="en-US" sz="2400" dirty="0"/>
          </a:p>
        </p:txBody>
      </p:sp>
      <p:sp>
        <p:nvSpPr>
          <p:cNvPr id="6" name="TextBox 5"/>
          <p:cNvSpPr txBox="1"/>
          <p:nvPr/>
        </p:nvSpPr>
        <p:spPr>
          <a:xfrm>
            <a:off x="729952" y="2540337"/>
            <a:ext cx="5797566" cy="2677656"/>
          </a:xfrm>
          <a:prstGeom prst="rect">
            <a:avLst/>
          </a:prstGeom>
          <a:noFill/>
          <a:ln w="57150">
            <a:solidFill>
              <a:schemeClr val="tx1"/>
            </a:solidFill>
          </a:ln>
        </p:spPr>
        <p:txBody>
          <a:bodyPr wrap="square" rtlCol="0">
            <a:spAutoFit/>
          </a:bodyPr>
          <a:lstStyle/>
          <a:p>
            <a:r>
              <a:rPr lang="en-US" sz="2400" dirty="0" smtClean="0"/>
              <a:t>I came home from school.  I watched TV.  I ate dinner. I ate dessert.  I went to bed.</a:t>
            </a:r>
          </a:p>
          <a:p>
            <a:endParaRPr lang="en-US" sz="2400" dirty="0"/>
          </a:p>
          <a:p>
            <a:r>
              <a:rPr lang="en-US" sz="2400" dirty="0" smtClean="0"/>
              <a:t>I came home from school, and </a:t>
            </a:r>
            <a:r>
              <a:rPr lang="en-US" sz="2400" u="sng" dirty="0" smtClean="0"/>
              <a:t>then</a:t>
            </a:r>
            <a:r>
              <a:rPr lang="en-US" sz="2400" dirty="0" smtClean="0"/>
              <a:t> I watched TV.  </a:t>
            </a:r>
            <a:r>
              <a:rPr lang="en-US" sz="2400" u="sng" dirty="0" smtClean="0"/>
              <a:t>After that</a:t>
            </a:r>
            <a:r>
              <a:rPr lang="en-US" sz="2400" dirty="0" smtClean="0"/>
              <a:t>, I ate dinner and dessert.  </a:t>
            </a:r>
            <a:r>
              <a:rPr lang="en-US" sz="2400" u="sng" dirty="0" smtClean="0"/>
              <a:t>Next</a:t>
            </a:r>
            <a:r>
              <a:rPr lang="en-US" sz="2400" dirty="0" smtClean="0"/>
              <a:t>, I went to bed.</a:t>
            </a:r>
            <a:endParaRPr lang="en-US" sz="2400"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95969" y="1114847"/>
            <a:ext cx="2538949" cy="4492440"/>
          </a:xfrm>
          <a:prstGeom prst="rect">
            <a:avLst/>
          </a:prstGeom>
        </p:spPr>
      </p:pic>
    </p:spTree>
    <p:extLst>
      <p:ext uri="{BB962C8B-B14F-4D97-AF65-F5344CB8AC3E}">
        <p14:creationId xmlns:p14="http://schemas.microsoft.com/office/powerpoint/2010/main" val="286920655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EE5818"/>
      </a:dk2>
      <a:lt2>
        <a:srgbClr val="EBEBEB"/>
      </a:lt2>
      <a:accent1>
        <a:srgbClr val="F5A408"/>
      </a:accent1>
      <a:accent2>
        <a:srgbClr val="FA731A"/>
      </a:accent2>
      <a:accent3>
        <a:srgbClr val="AB9281"/>
      </a:accent3>
      <a:accent4>
        <a:srgbClr val="A18CD0"/>
      </a:accent4>
      <a:accent5>
        <a:srgbClr val="8EBBD2"/>
      </a:accent5>
      <a:accent6>
        <a:srgbClr val="ACC995"/>
      </a:accent6>
      <a:hlink>
        <a:srgbClr val="FAC96A"/>
      </a:hlink>
      <a:folHlink>
        <a:srgbClr val="FCDB9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04000"/>
                <a:satMod val="128000"/>
                <a:lumMod val="104000"/>
              </a:schemeClr>
            </a:gs>
            <a:gs pos="100000">
              <a:schemeClr val="phClr">
                <a:shade val="76000"/>
                <a:hueMod val="89000"/>
                <a:satMod val="164000"/>
                <a:lumMod val="68000"/>
              </a:schemeClr>
            </a:gs>
          </a:gsLst>
          <a:path path="circle">
            <a:fillToRect l="45000" t="65000" r="125000" b="100000"/>
          </a:path>
        </a:gradFill>
        <a:blipFill rotWithShape="1">
          <a:blip xmlns:r="http://schemas.openxmlformats.org/officeDocument/2006/relationships" r:embed="rId1">
            <a:duotone>
              <a:schemeClr val="phClr">
                <a:shade val="42000"/>
                <a:hueMod val="42000"/>
                <a:satMod val="124000"/>
                <a:lumMod val="62000"/>
              </a:schemeClr>
              <a:schemeClr val="phClr">
                <a:tint val="96000"/>
                <a:satMod val="130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5A2F9111-B2DB-470C-BA56-608F9B658826}"/>
    </a:ext>
  </a:extLst>
</a:theme>
</file>

<file path=docProps/app.xml><?xml version="1.0" encoding="utf-8"?>
<Properties xmlns="http://schemas.openxmlformats.org/officeDocument/2006/extended-properties" xmlns:vt="http://schemas.openxmlformats.org/officeDocument/2006/docPropsVTypes">
  <Template>Ion</Template>
  <TotalTime>102</TotalTime>
  <Words>700</Words>
  <Application>Microsoft Office PowerPoint</Application>
  <PresentationFormat>Widescreen</PresentationFormat>
  <Paragraphs>69</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Century Gothic</vt:lpstr>
      <vt:lpstr>Wingdings 3</vt:lpstr>
      <vt:lpstr>Ion</vt:lpstr>
      <vt:lpstr>Jacques Cartier</vt:lpstr>
      <vt:lpstr>Cartier’s Route of Exploration</vt:lpstr>
      <vt:lpstr>Francisco Coronado</vt:lpstr>
      <vt:lpstr>Coronado’s Route of Exploration</vt:lpstr>
      <vt:lpstr>Writing Mini-Lesson</vt:lpstr>
      <vt:lpstr>Pre-Writing Strategies</vt:lpstr>
      <vt:lpstr>What makes an idea a key idea?</vt:lpstr>
      <vt:lpstr>Key Ideas</vt:lpstr>
      <vt:lpstr>Linking Words</vt:lpstr>
      <vt:lpstr>Linking Words and Phrases</vt:lpstr>
      <vt:lpstr>Modeled Short Answer</vt:lpstr>
      <vt:lpstr>Independent Writing</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Jacques Cartier</dc:title>
  <dc:creator>Abby Harnack</dc:creator>
  <cp:lastModifiedBy>Abby Harnack</cp:lastModifiedBy>
  <cp:revision>11</cp:revision>
  <dcterms:created xsi:type="dcterms:W3CDTF">2015-10-05T19:12:20Z</dcterms:created>
  <dcterms:modified xsi:type="dcterms:W3CDTF">2015-10-05T21:16:23Z</dcterms:modified>
</cp:coreProperties>
</file>