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9" r:id="rId14"/>
    <p:sldId id="270" r:id="rId15"/>
    <p:sldId id="268" r:id="rId16"/>
    <p:sldId id="271" r:id="rId1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bby Harnack" initials="AH" lastIdx="0" clrIdx="0">
    <p:extLst>
      <p:ext uri="{19B8F6BF-5375-455C-9EA6-DF929625EA0E}">
        <p15:presenceInfo xmlns:p15="http://schemas.microsoft.com/office/powerpoint/2012/main" userId="07d40d2d35d505b4"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4" d="100"/>
          <a:sy n="74" d="100"/>
        </p:scale>
        <p:origin x="576"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commentAuthors" Target="commentAuthors.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en-US" smtClean="0"/>
              <a:t>Click to edit Master title style</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4AAD347D-5ACD-4C99-B74B-A9C85AD731AF}" type="datetimeFigureOut">
              <a:rPr lang="en-US" dirty="0"/>
              <a:t>10/19/2015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509A250-FF31-4206-8172-F9D3106AACB1}" type="datetimeFigureOut">
              <a:rPr lang="en-US" dirty="0"/>
              <a:t>10/19/2015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en-US" smtClean="0"/>
              <a:t>Click to edit Master title style</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509A250-FF31-4206-8172-F9D3106AACB1}" type="datetimeFigureOut">
              <a:rPr lang="en-US" dirty="0"/>
              <a:t>10/19/2015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74801" y="1447800"/>
            <a:ext cx="7999315" cy="2323374"/>
          </a:xfrm>
        </p:spPr>
        <p:txBody>
          <a:bodyPr/>
          <a:lstStyle>
            <a:lvl1pPr>
              <a:defRPr sz="4800"/>
            </a:lvl1pPr>
          </a:lstStyle>
          <a:p>
            <a:r>
              <a:rPr lang="en-US" smtClean="0"/>
              <a:t>Click to edit Master title style</a:t>
            </a:r>
            <a:endParaRPr lang="en-US" dirty="0"/>
          </a:p>
        </p:txBody>
      </p:sp>
      <p:sp>
        <p:nvSpPr>
          <p:cNvPr id="11" name="Text Placeholder 3"/>
          <p:cNvSpPr>
            <a:spLocks noGrp="1"/>
          </p:cNvSpPr>
          <p:nvPr>
            <p:ph type="body" sz="half" idx="14"/>
          </p:nvPr>
        </p:nvSpPr>
        <p:spPr>
          <a:xfrm>
            <a:off x="1930400" y="3771174"/>
            <a:ext cx="727964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en-US" smtClean="0"/>
              <a:t>Click to edit Master text styles</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509A250-FF31-4206-8172-F9D3106AACB1}" type="datetimeFigureOut">
              <a:rPr lang="en-US" dirty="0"/>
              <a:t>10/19/2015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
        <p:nvSpPr>
          <p:cNvPr id="12" name="TextBox 11"/>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
        <p:nvSpPr>
          <p:cNvPr id="15" name="TextBox 14"/>
          <p:cNvSpPr txBox="1"/>
          <p:nvPr/>
        </p:nvSpPr>
        <p:spPr>
          <a:xfrm>
            <a:off x="9330490" y="2613787"/>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60" cy="165318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154954" y="4777381"/>
            <a:ext cx="8825659"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509A250-FF31-4206-8172-F9D3106AACB1}" type="datetimeFigureOut">
              <a:rPr lang="en-US" dirty="0"/>
              <a:t>10/19/2015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smtClean="0"/>
              <a:t>Click to edit Master title style</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cxnSp>
        <p:nvCxnSpPr>
          <p:cNvPr id="17" name="Straight Connector 16"/>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4509A250-FF31-4206-8172-F9D3106AACB1}" type="datetimeFigureOut">
              <a:rPr lang="en-US" dirty="0"/>
              <a:t>10/19/2015</a:t>
            </a:fld>
            <a:endParaRPr lang="en-US" dirty="0"/>
          </a:p>
        </p:txBody>
      </p:sp>
      <p:sp>
        <p:nvSpPr>
          <p:cNvPr id="4"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smtClean="0"/>
              <a:t>Click to edit Master title style</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cxnSp>
        <p:nvCxnSpPr>
          <p:cNvPr id="19" name="Straight Connector 18"/>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4509A250-FF31-4206-8172-F9D3106AACB1}" type="datetimeFigureOut">
              <a:rPr lang="en-US" dirty="0"/>
              <a:t>10/19/2015</a:t>
            </a:fld>
            <a:endParaRPr lang="en-US" dirty="0"/>
          </a:p>
        </p:txBody>
      </p:sp>
      <p:sp>
        <p:nvSpPr>
          <p:cNvPr id="4"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nchorCtr="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509A250-FF31-4206-8172-F9D3106AACB1}" type="datetimeFigureOut">
              <a:rPr lang="en-US" dirty="0"/>
              <a:t>10/19/2015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509A250-FF31-4206-8172-F9D3106AACB1}" type="datetimeFigureOut">
              <a:rPr lang="en-US" dirty="0"/>
              <a:t>10/19/2015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3"/>
          <p:cNvSpPr>
            <a:spLocks noGrp="1"/>
          </p:cNvSpPr>
          <p:nvPr>
            <p:ph type="dt" sz="half" idx="10"/>
          </p:nvPr>
        </p:nvSpPr>
        <p:spPr/>
        <p:txBody>
          <a:bodyPr/>
          <a:lstStyle/>
          <a:p>
            <a:fld id="{4509A250-FF31-4206-8172-F9D3106AACB1}" type="datetimeFigureOut">
              <a:rPr lang="en-US" dirty="0"/>
              <a:t>10/19/2015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796027F-7875-4030-9381-8BD8C4F21935}" type="datetimeFigureOut">
              <a:rPr lang="en-US" dirty="0"/>
              <a:t>10/19/2015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9796027F-7875-4030-9381-8BD8C4F21935}" type="datetimeFigureOut">
              <a:rPr lang="en-US" dirty="0"/>
              <a:t>10/19/2015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9796027F-7875-4030-9381-8BD8C4F21935}" type="datetimeFigureOut">
              <a:rPr lang="en-US" dirty="0"/>
              <a:t>10/19/2015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7" name="Date Placeholder 2"/>
          <p:cNvSpPr>
            <a:spLocks noGrp="1"/>
          </p:cNvSpPr>
          <p:nvPr>
            <p:ph type="dt" sz="half" idx="10"/>
          </p:nvPr>
        </p:nvSpPr>
        <p:spPr/>
        <p:txBody>
          <a:bodyPr/>
          <a:lstStyle/>
          <a:p>
            <a:fld id="{4509A250-FF31-4206-8172-F9D3106AACB1}" type="datetimeFigureOut">
              <a:rPr lang="en-US" dirty="0"/>
              <a:t>10/19/2015</a:t>
            </a:fld>
            <a:endParaRPr lang="en-US" dirty="0"/>
          </a:p>
        </p:txBody>
      </p:sp>
      <p:sp>
        <p:nvSpPr>
          <p:cNvPr id="5" name="Footer Placeholder 3"/>
          <p:cNvSpPr>
            <a:spLocks noGrp="1"/>
          </p:cNvSpPr>
          <p:nvPr>
            <p:ph type="ftr" sz="quarter" idx="11"/>
          </p:nvPr>
        </p:nvSpPr>
        <p:spPr/>
        <p:txBody>
          <a:bodyPr/>
          <a:lstStyle/>
          <a:p>
            <a:endParaRPr lang="en-US" dirty="0"/>
          </a:p>
        </p:txBody>
      </p:sp>
      <p:sp>
        <p:nvSpPr>
          <p:cNvPr id="6" name="Slide Number Placeholder 4"/>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4509A250-FF31-4206-8172-F9D3106AACB1}" type="datetimeFigureOut">
              <a:rPr lang="en-US" dirty="0"/>
              <a:t>10/19/2015</a:t>
            </a:fld>
            <a:endParaRPr lang="en-US" dirty="0"/>
          </a:p>
        </p:txBody>
      </p:sp>
      <p:sp>
        <p:nvSpPr>
          <p:cNvPr id="5" name="Footer Placeholder 2"/>
          <p:cNvSpPr>
            <a:spLocks noGrp="1"/>
          </p:cNvSpPr>
          <p:nvPr>
            <p:ph type="ftr" sz="quarter" idx="11"/>
          </p:nvPr>
        </p:nvSpPr>
        <p:spPr/>
        <p:txBody>
          <a:bodyPr/>
          <a:lstStyle/>
          <a:p>
            <a:endParaRPr lang="en-US" dirty="0"/>
          </a:p>
        </p:txBody>
      </p:sp>
      <p:sp>
        <p:nvSpPr>
          <p:cNvPr id="6" name="Slide Number Placeholder 3"/>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3" y="1447800"/>
            <a:ext cx="3401064" cy="1447800"/>
          </a:xfrm>
        </p:spPr>
        <p:txBody>
          <a:bodyPr anchor="b"/>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154953" y="3129280"/>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Date Placeholder 4"/>
          <p:cNvSpPr>
            <a:spLocks noGrp="1"/>
          </p:cNvSpPr>
          <p:nvPr>
            <p:ph type="dt" sz="half" idx="10"/>
          </p:nvPr>
        </p:nvSpPr>
        <p:spPr/>
        <p:txBody>
          <a:bodyPr/>
          <a:lstStyle/>
          <a:p>
            <a:fld id="{4509A250-FF31-4206-8172-F9D3106AACB1}" type="datetimeFigureOut">
              <a:rPr lang="en-US" dirty="0"/>
              <a:t>10/19/2015</a:t>
            </a:fld>
            <a:endParaRPr lang="en-US" dirty="0"/>
          </a:p>
        </p:txBody>
      </p:sp>
      <p:sp>
        <p:nvSpPr>
          <p:cNvPr id="5" name="Footer Placeholder 5"/>
          <p:cNvSpPr>
            <a:spLocks noGrp="1"/>
          </p:cNvSpPr>
          <p:nvPr>
            <p:ph type="ftr" sz="quarter" idx="11"/>
          </p:nvPr>
        </p:nvSpPr>
        <p:spPr/>
        <p:txBody>
          <a:bodyPr/>
          <a:lstStyle/>
          <a:p>
            <a:endParaRPr lang="en-US" dirty="0"/>
          </a:p>
        </p:txBody>
      </p:sp>
      <p:sp>
        <p:nvSpPr>
          <p:cNvPr id="6" name="Slide Number Placeholder 6"/>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509A250-FF31-4206-8172-F9D3106AACB1}" type="datetimeFigureOut">
              <a:rPr lang="en-US" dirty="0"/>
              <a:t>10/19/2015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4.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7" name="Picture 6"/>
          <p:cNvPicPr>
            <a:picLocks noChangeAspect="1"/>
          </p:cNvPicPr>
          <p:nvPr/>
        </p:nvPicPr>
        <p:blipFill rotWithShape="1">
          <a:blip r:embed="rId20">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1">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10" name="Picture 9"/>
          <p:cNvPicPr>
            <a:picLocks noChangeAspect="1"/>
          </p:cNvPicPr>
          <p:nvPr/>
        </p:nvPicPr>
        <p:blipFill rotWithShape="1">
          <a:blip r:embed="rId22">
            <a:extLst>
              <a:ext uri="{28A0092B-C50C-407E-A947-70E740481C1C}">
                <a14:useLocalDpi xmlns:a14="http://schemas.microsoft.com/office/drawing/2010/main" val="0"/>
              </a:ext>
            </a:extLst>
          </a:blip>
          <a:srcRect b="23320"/>
          <a:stretch/>
        </p:blipFill>
        <p:spPr>
          <a:xfrm>
            <a:off x="8605878" y="6096000"/>
            <a:ext cx="993734" cy="762000"/>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en-US" smtClean="0"/>
              <a:t>Click to edit Master title style</a:t>
            </a:r>
            <a:endParaRPr lang="en-US" dirty="0"/>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4AAD347D-5ACD-4C99-B74B-A9C85AD731AF}" type="datetimeFigureOut">
              <a:rPr lang="en-US" dirty="0"/>
              <a:t>10/19/2015</a:t>
            </a:fld>
            <a:endParaRPr lang="en-US" dirty="0"/>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en-US" dirty="0"/>
          </a:p>
        </p:txBody>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D57F1E4F-1CFF-5643-939E-02111984F565}" type="slidenum">
              <a:rPr lang="en-US" dirty="0"/>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8" r:id="rId9"/>
    <p:sldLayoutId id="2147483667" r:id="rId10"/>
    <p:sldLayoutId id="2147483661" r:id="rId11"/>
    <p:sldLayoutId id="2147483664" r:id="rId12"/>
    <p:sldLayoutId id="2147483662" r:id="rId13"/>
    <p:sldLayoutId id="2147483669" r:id="rId14"/>
    <p:sldLayoutId id="2147483670" r:id="rId15"/>
    <p:sldLayoutId id="2147483658" r:id="rId16"/>
    <p:sldLayoutId id="2147483659" r:id="rId17"/>
  </p:sldLayoutIdLst>
  <p:hf sldNum="0" hdr="0" ftr="0" dt="0"/>
  <p:txStyles>
    <p:title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06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https://www.youtube.com/watch?v=xFo-pkIRvwc"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9.gif"/><Relationship Id="rId2" Type="http://schemas.openxmlformats.org/officeDocument/2006/relationships/hyperlink" Target="http://www.google.com/url?sa=i&amp;rct=j&amp;q=&amp;esrc=s&amp;source=images&amp;cd=&amp;cad=rja&amp;uact=8&amp;ved=0CAcQjRxqFQoTCKvqu6nRncgCFcEOkgodH8UDZw&amp;url=http://www.freeworldmaps.net/download/northamerica.html&amp;bvm=bv.103627116,d.aWw&amp;psig=AFQjCNG4Kxzq6XhFn3bm8wxjZ7ORshdT_A&amp;ust=1443663914574485" TargetMode="Externa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8" Type="http://schemas.openxmlformats.org/officeDocument/2006/relationships/image" Target="../media/image22.png"/><Relationship Id="rId13" Type="http://schemas.openxmlformats.org/officeDocument/2006/relationships/image" Target="../media/image24.jpeg"/><Relationship Id="rId3" Type="http://schemas.openxmlformats.org/officeDocument/2006/relationships/image" Target="../media/image20.png"/><Relationship Id="rId7" Type="http://schemas.openxmlformats.org/officeDocument/2006/relationships/hyperlink" Target="http://www.google.com/url?sa=i&amp;rct=j&amp;q=&amp;esrc=s&amp;source=images&amp;cd=&amp;cad=rja&amp;uact=8&amp;ved=0CAcQjRxqFQoTCPrH3YGRoMgCFU8RkgodlGkLTQ&amp;url=http://sph.umich.edu/findings/spring2015/becoming-detroit/we-are-detroit.html&amp;psig=AFQjCNHVLHC2HUIazwoFox4uF96NRKC1_A&amp;ust=1443749713633333" TargetMode="External"/><Relationship Id="rId12" Type="http://schemas.openxmlformats.org/officeDocument/2006/relationships/hyperlink" Target="https://www.google.com/url?sa=i&amp;rct=j&amp;q=&amp;esrc=s&amp;source=images&amp;cd=&amp;cad=rja&amp;uact=8&amp;ved=0CAcQjRxqFQoTCJqco9-PoMgCFYUSkgodHucCKQ&amp;url=https://lje1.wordpress.com/2011/08/&amp;bvm=bv.104226188,d.aWw&amp;psig=AFQjCNEYDSxAQWwkxxGtJgkgE8gZ1iN-dg&amp;ust=1443749368802548" TargetMode="External"/><Relationship Id="rId2" Type="http://schemas.openxmlformats.org/officeDocument/2006/relationships/hyperlink" Target="http://www.google.com/url?sa=i&amp;rct=j&amp;q=&amp;esrc=s&amp;source=images&amp;cd=&amp;cad=rja&amp;uact=8&amp;ved=0CAcQjRxqFQoTCJvGw5aRoMgCFQNOkgodotYJ5w&amp;url=http://www.cliparthut.com/flag-pole-clip-art-black-and-white-clipart-VENUFx.html&amp;psig=AFQjCNFmAzk8ACqVphTYNMkV8TGnhF6itA&amp;ust=1443749773705919" TargetMode="External"/><Relationship Id="rId1" Type="http://schemas.openxmlformats.org/officeDocument/2006/relationships/slideLayout" Target="../slideLayouts/slideLayout1.xml"/><Relationship Id="rId6" Type="http://schemas.openxmlformats.org/officeDocument/2006/relationships/image" Target="../media/image21.jpeg"/><Relationship Id="rId11" Type="http://schemas.openxmlformats.org/officeDocument/2006/relationships/image" Target="../media/image23.png"/><Relationship Id="rId5" Type="http://schemas.openxmlformats.org/officeDocument/2006/relationships/hyperlink" Target="http://www.google.com/url?sa=i&amp;rct=j&amp;q=&amp;esrc=s&amp;source=images&amp;cd=&amp;cad=rja&amp;uact=8&amp;ved=0CAcQjRxqFQoTCLjxjZaPoMgCFUUSkgodRbECJg&amp;url=http://clipgid.com/world-map-clip-art-black-and-white.html&amp;bvm=bv.104226188,d.aWw&amp;psig=AFQjCNFjOv1POt0VVb_zqr5a-kRFHgur2w&amp;ust=1443749230015414" TargetMode="External"/><Relationship Id="rId10" Type="http://schemas.openxmlformats.org/officeDocument/2006/relationships/hyperlink" Target="http://www.google.com/url?sa=i&amp;rct=j&amp;q=&amp;esrc=s&amp;source=images&amp;cd=&amp;cad=rja&amp;uact=8&amp;ved=0CAcQjRxqFQoTCM6ewpWQoMgCFRJZkgod2CcPJQ&amp;url=http://www.examiner.com/article/ama-declares-obesity-a-disease-does-fatness-equal-illness&amp;psig=AFQjCNE3rOEpRfP2jXH1VniCDv-J71MJLQ&amp;ust=1443749505625522" TargetMode="External"/><Relationship Id="rId4" Type="http://schemas.microsoft.com/office/2007/relationships/hdphoto" Target="../media/hdphoto1.wdp"/><Relationship Id="rId9" Type="http://schemas.microsoft.com/office/2007/relationships/hdphoto" Target="../media/hdphoto2.wdp"/></Relationships>
</file>

<file path=ppt/slides/_rels/slide12.xml.rels><?xml version="1.0" encoding="UTF-8" standalone="yes"?>
<Relationships xmlns="http://schemas.openxmlformats.org/package/2006/relationships"><Relationship Id="rId2" Type="http://schemas.openxmlformats.org/officeDocument/2006/relationships/image" Target="../media/image25.gif"/><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26.gif"/><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27.jp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image" Target="../media/image7.jp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8" Type="http://schemas.openxmlformats.org/officeDocument/2006/relationships/hyperlink" Target="http://www.google.com/url?sa=i&amp;rct=j&amp;q=&amp;esrc=s&amp;source=images&amp;cd=&amp;cad=rja&amp;uact=8&amp;ved=0CAcQjRxqFQoTCPq4oqOToMgCFVYTkgodzq4KvQ&amp;url=http://forums.taleworlds.com/index.php?topic%3D10276.3480&amp;bvm=bv.104226188,d.aWw&amp;psig=AFQjCNEh6IQ97RVUkUrT4pNmPvFzL29C6w&amp;ust=1443750276264967" TargetMode="External"/><Relationship Id="rId3" Type="http://schemas.openxmlformats.org/officeDocument/2006/relationships/image" Target="../media/image11.jpeg"/><Relationship Id="rId7" Type="http://schemas.openxmlformats.org/officeDocument/2006/relationships/image" Target="../media/image13.jpeg"/><Relationship Id="rId2" Type="http://schemas.openxmlformats.org/officeDocument/2006/relationships/hyperlink" Target="http://www.google.com/url?sa=i&amp;rct=j&amp;q=&amp;esrc=s&amp;source=images&amp;cd=&amp;cad=rja&amp;uact=8&amp;ved=0CAcQjRxqFQoTCOqWqOCLoMgCFYNUkgodWzIFSw&amp;url=http://www.abcteach.com/directory/clip-art-history-8733-2-1&amp;bvm=bv.104226188,d.aWw&amp;psig=AFQjCNGqXM7w6wlP2U55kBwE58N9B8N6Yg&amp;ust=1443748311114674" TargetMode="External"/><Relationship Id="rId1" Type="http://schemas.openxmlformats.org/officeDocument/2006/relationships/slideLayout" Target="../slideLayouts/slideLayout1.xml"/><Relationship Id="rId6" Type="http://schemas.openxmlformats.org/officeDocument/2006/relationships/hyperlink" Target="https://www.google.com/url?sa=i&amp;rct=j&amp;q=&amp;esrc=s&amp;source=images&amp;cd=&amp;cad=rja&amp;uact=8&amp;ved=0CAcQjRxqFQoTCOKDz8qUoMgCFcMDkgodYq4EaA&amp;url=https://quizlet.com/15113932/explorers-flash-cards/&amp;bvm=bv.104226188,d.aWw&amp;psig=AFQjCNHW8bQN9Cr5QEYHcqs5TAcz1BGjZA&amp;ust=1443750676231978" TargetMode="External"/><Relationship Id="rId5" Type="http://schemas.openxmlformats.org/officeDocument/2006/relationships/image" Target="../media/image12.jpeg"/><Relationship Id="rId4" Type="http://schemas.openxmlformats.org/officeDocument/2006/relationships/hyperlink" Target="http://www.google.com/url?sa=i&amp;rct=j&amp;q=&amp;esrc=s&amp;source=images&amp;cd=&amp;cad=rja&amp;uact=8&amp;ved=0CAcQjRxqFQoTCMSzhrOWoMgCFYoDkgodV_AATw&amp;url=http://www.kidsplaycolor.com/native-american-trading-with-european-merchant-coloring-page/&amp;bvm=bv.104226188,d.aWw&amp;psig=AFQjCNFgJ8GWiW-57dL5ArIao7rIPTqK0g&amp;ust=1443751165367862" TargetMode="External"/><Relationship Id="rId9" Type="http://schemas.openxmlformats.org/officeDocument/2006/relationships/image" Target="../media/image14.gif"/></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7" Type="http://schemas.openxmlformats.org/officeDocument/2006/relationships/image" Target="../media/image17.jpeg"/><Relationship Id="rId2" Type="http://schemas.openxmlformats.org/officeDocument/2006/relationships/hyperlink" Target="http://www.google.com/url?sa=i&amp;rct=j&amp;q=&amp;esrc=s&amp;source=images&amp;cd=&amp;cad=rja&amp;uact=8&amp;ved=0CAcQjRxqFQoTCNCBvMKNoMgCFQZPkgodwJ4K7w&amp;url=http://www.cliparthut.com/bible-and-flowers-clipart.html&amp;bvm=bv.104226188,d.aWw&amp;psig=AFQjCNE9kNzvsiKV6UXQbeAv0xej4ffCbA&amp;ust=1443748786455614" TargetMode="External"/><Relationship Id="rId1" Type="http://schemas.openxmlformats.org/officeDocument/2006/relationships/slideLayout" Target="../slideLayouts/slideLayout1.xml"/><Relationship Id="rId6" Type="http://schemas.openxmlformats.org/officeDocument/2006/relationships/hyperlink" Target="http://www.google.com/url?sa=i&amp;rct=j&amp;q=&amp;esrc=s&amp;source=images&amp;cd=&amp;cad=rja&amp;uact=8&amp;ved=0CAcQjRxqFQoTCLjFl9KOoMgCFY-AkgodB2IFZw&amp;url=http://www.clipartof.com/portfolio/carriefranzwa/popular-designs&amp;bvm=bv.104226188,d.aWw&amp;psig=AFQjCNG43o57H7BBzI7ixcXq11V-eghBMw&amp;ust=1443749026619985" TargetMode="External"/><Relationship Id="rId5" Type="http://schemas.openxmlformats.org/officeDocument/2006/relationships/image" Target="../media/image16.jpeg"/><Relationship Id="rId4" Type="http://schemas.openxmlformats.org/officeDocument/2006/relationships/hyperlink" Target="http://www.google.com/url?sa=i&amp;rct=j&amp;q=&amp;esrc=s&amp;source=images&amp;cd=&amp;ved=0CAcQjRxqFQoTCL7Q5IuOoMgCFQQakgodjdwJcg&amp;url=http://cliparts.co/clipper-ship-clip-art&amp;bvm=bv.104226188,d.aWw&amp;psig=AFQjCNHgXOxC1G-MEjzbERHjjKd8Qa-HwA&amp;ust=1443748840432191"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hyperlink" Target="http://www.google.com/url?sa=i&amp;rct=j&amp;q=&amp;esrc=s&amp;source=images&amp;cd=&amp;cad=rja&amp;uact=8&amp;ved=&amp;url=http://lafleurs.squarespace.com/the-white-pages/&amp;bvm=bv.103627116,d.aWw&amp;psig=AFQjCNE9sPsRsBJedWXF9t5eFG0_uj5EhQ&amp;ust=1443663285378821"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154956" y="2962141"/>
            <a:ext cx="8825658" cy="2175849"/>
          </a:xfrm>
        </p:spPr>
        <p:txBody>
          <a:bodyPr/>
          <a:lstStyle/>
          <a:p>
            <a:pPr algn="ctr"/>
            <a:r>
              <a:rPr lang="en-US" sz="13800" b="1" dirty="0" smtClean="0">
                <a:solidFill>
                  <a:schemeClr val="tx1">
                    <a:lumMod val="85000"/>
                  </a:schemeClr>
                </a:solidFill>
                <a:latin typeface="Bradley Hand ITC" panose="03070402050302030203" pitchFamily="66" charset="0"/>
              </a:rPr>
              <a:t>The Age of Exploration</a:t>
            </a:r>
            <a:endParaRPr lang="en-US" sz="13800" b="1" dirty="0">
              <a:solidFill>
                <a:schemeClr val="tx1">
                  <a:lumMod val="85000"/>
                </a:schemeClr>
              </a:solidFill>
              <a:latin typeface="Bradley Hand ITC" panose="03070402050302030203" pitchFamily="66" charset="0"/>
            </a:endParaRPr>
          </a:p>
        </p:txBody>
      </p:sp>
      <p:sp>
        <p:nvSpPr>
          <p:cNvPr id="3" name="Subtitle 2"/>
          <p:cNvSpPr>
            <a:spLocks noGrp="1"/>
          </p:cNvSpPr>
          <p:nvPr>
            <p:ph type="subTitle" idx="1"/>
          </p:nvPr>
        </p:nvSpPr>
        <p:spPr>
          <a:xfrm>
            <a:off x="1361017" y="5996580"/>
            <a:ext cx="8825658" cy="861420"/>
          </a:xfrm>
        </p:spPr>
        <p:txBody>
          <a:bodyPr/>
          <a:lstStyle/>
          <a:p>
            <a:pPr algn="ctr"/>
            <a:r>
              <a:rPr lang="en-US" u="sng" dirty="0">
                <a:hlinkClick r:id="rId2"/>
              </a:rPr>
              <a:t>https://</a:t>
            </a:r>
            <a:r>
              <a:rPr lang="en-US" u="sng" dirty="0" smtClean="0">
                <a:hlinkClick r:id="rId2"/>
              </a:rPr>
              <a:t>www.youtube.com/watch?v=xFo-pkIRvwc</a:t>
            </a:r>
            <a:endParaRPr lang="en-US" u="sng" dirty="0" smtClean="0"/>
          </a:p>
          <a:p>
            <a:pPr algn="ctr"/>
            <a:endParaRPr lang="en-US" dirty="0"/>
          </a:p>
        </p:txBody>
      </p:sp>
    </p:spTree>
    <p:extLst>
      <p:ext uri="{BB962C8B-B14F-4D97-AF65-F5344CB8AC3E}">
        <p14:creationId xmlns:p14="http://schemas.microsoft.com/office/powerpoint/2010/main" val="243386328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52422" y="150047"/>
            <a:ext cx="9830724" cy="1235690"/>
          </a:xfrm>
        </p:spPr>
        <p:txBody>
          <a:bodyPr/>
          <a:lstStyle/>
          <a:p>
            <a:r>
              <a:rPr lang="en-US" dirty="0" smtClean="0">
                <a:solidFill>
                  <a:schemeClr val="accent1">
                    <a:lumMod val="60000"/>
                    <a:lumOff val="40000"/>
                  </a:schemeClr>
                </a:solidFill>
              </a:rPr>
              <a:t>Dates of Exploration</a:t>
            </a:r>
            <a:endParaRPr lang="en-US" dirty="0">
              <a:solidFill>
                <a:schemeClr val="accent1">
                  <a:lumMod val="60000"/>
                  <a:lumOff val="40000"/>
                </a:schemeClr>
              </a:solidFill>
            </a:endParaRPr>
          </a:p>
        </p:txBody>
      </p:sp>
      <p:sp>
        <p:nvSpPr>
          <p:cNvPr id="3" name="Subtitle 2"/>
          <p:cNvSpPr>
            <a:spLocks noGrp="1"/>
          </p:cNvSpPr>
          <p:nvPr>
            <p:ph type="subTitle" idx="1"/>
          </p:nvPr>
        </p:nvSpPr>
        <p:spPr>
          <a:xfrm>
            <a:off x="2296806" y="1495219"/>
            <a:ext cx="6314791" cy="861420"/>
          </a:xfrm>
        </p:spPr>
        <p:txBody>
          <a:bodyPr>
            <a:normAutofit/>
          </a:bodyPr>
          <a:lstStyle/>
          <a:p>
            <a:r>
              <a:rPr lang="en-US" sz="2800" cap="none" dirty="0"/>
              <a:t>W</a:t>
            </a:r>
            <a:r>
              <a:rPr lang="en-US" sz="2800" cap="none" dirty="0" smtClean="0"/>
              <a:t>hen did the </a:t>
            </a:r>
            <a:r>
              <a:rPr lang="en-US" sz="2800" cap="none" dirty="0"/>
              <a:t>E</a:t>
            </a:r>
            <a:r>
              <a:rPr lang="en-US" sz="2800" cap="none" dirty="0" smtClean="0"/>
              <a:t>uropean explore?</a:t>
            </a:r>
            <a:endParaRPr lang="en-US" sz="2800" cap="none" dirty="0"/>
          </a:p>
        </p:txBody>
      </p:sp>
      <p:sp>
        <p:nvSpPr>
          <p:cNvPr id="6" name="Rectangle 5"/>
          <p:cNvSpPr/>
          <p:nvPr/>
        </p:nvSpPr>
        <p:spPr>
          <a:xfrm>
            <a:off x="3015534" y="2414855"/>
            <a:ext cx="4248150" cy="826797"/>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7" name="TextBox 6"/>
          <p:cNvSpPr txBox="1"/>
          <p:nvPr/>
        </p:nvSpPr>
        <p:spPr>
          <a:xfrm>
            <a:off x="3627870" y="2478592"/>
            <a:ext cx="3618963" cy="707886"/>
          </a:xfrm>
          <a:prstGeom prst="rect">
            <a:avLst/>
          </a:prstGeom>
          <a:noFill/>
        </p:spPr>
        <p:txBody>
          <a:bodyPr wrap="square" rtlCol="0">
            <a:spAutoFit/>
          </a:bodyPr>
          <a:lstStyle/>
          <a:p>
            <a:r>
              <a:rPr lang="en-US" sz="4000" dirty="0" smtClean="0"/>
              <a:t>1400 – 1600</a:t>
            </a:r>
            <a:endParaRPr lang="en-US" sz="4000" dirty="0"/>
          </a:p>
        </p:txBody>
      </p:sp>
      <p:sp>
        <p:nvSpPr>
          <p:cNvPr id="8" name="Title 1"/>
          <p:cNvSpPr txBox="1">
            <a:spLocks/>
          </p:cNvSpPr>
          <p:nvPr/>
        </p:nvSpPr>
        <p:spPr>
          <a:xfrm>
            <a:off x="972248" y="4212341"/>
            <a:ext cx="5106581" cy="1480389"/>
          </a:xfrm>
          <a:prstGeom prst="rect">
            <a:avLst/>
          </a:prstGeom>
        </p:spPr>
        <p:txBody>
          <a:bodyPr vert="horz" lIns="91440" tIns="45720" rIns="91440" bIns="45720" rtlCol="0" anchor="b">
            <a:noAutofit/>
          </a:bodyPr>
          <a:lstStyle>
            <a:lvl1pPr algn="l" defTabSz="457200" rtl="0" eaLnBrk="1" latinLnBrk="0" hangingPunct="1">
              <a:spcBef>
                <a:spcPct val="0"/>
              </a:spcBef>
              <a:buNone/>
              <a:defRPr sz="7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n-US" dirty="0" smtClean="0">
                <a:solidFill>
                  <a:schemeClr val="accent1">
                    <a:lumMod val="60000"/>
                    <a:lumOff val="40000"/>
                  </a:schemeClr>
                </a:solidFill>
              </a:rPr>
              <a:t>Exploration </a:t>
            </a:r>
          </a:p>
          <a:p>
            <a:pPr algn="ctr"/>
            <a:r>
              <a:rPr lang="en-US" dirty="0" smtClean="0">
                <a:solidFill>
                  <a:schemeClr val="accent1">
                    <a:lumMod val="60000"/>
                    <a:lumOff val="40000"/>
                  </a:schemeClr>
                </a:solidFill>
              </a:rPr>
              <a:t>Route</a:t>
            </a:r>
            <a:endParaRPr lang="en-US" dirty="0">
              <a:solidFill>
                <a:schemeClr val="accent1">
                  <a:lumMod val="60000"/>
                  <a:lumOff val="40000"/>
                </a:schemeClr>
              </a:solidFill>
            </a:endParaRPr>
          </a:p>
        </p:txBody>
      </p:sp>
      <p:pic>
        <p:nvPicPr>
          <p:cNvPr id="10" name="irc_mi" descr="http://www.freeworldmaps.net/download/maps/northamerica/NorthAmerica_outline_black.gif">
            <a:hlinkClick r:id="rId2"/>
          </p:cNvPr>
          <p:cNvPicPr/>
          <p:nvPr/>
        </p:nvPicPr>
        <p:blipFill rotWithShape="1">
          <a:blip r:embed="rId3" cstate="print">
            <a:extLst>
              <a:ext uri="{28A0092B-C50C-407E-A947-70E740481C1C}">
                <a14:useLocalDpi xmlns:a14="http://schemas.microsoft.com/office/drawing/2010/main" val="0"/>
              </a:ext>
            </a:extLst>
          </a:blip>
          <a:srcRect t="18532" b="4771"/>
          <a:stretch/>
        </p:blipFill>
        <p:spPr bwMode="auto">
          <a:xfrm>
            <a:off x="7876020" y="3038816"/>
            <a:ext cx="3420847" cy="3402169"/>
          </a:xfrm>
          <a:prstGeom prst="rect">
            <a:avLst/>
          </a:prstGeom>
          <a:noFill/>
          <a:ln w="38100">
            <a:solidFill>
              <a:schemeClr val="bg1"/>
            </a:solidFill>
          </a:ln>
          <a:extLst>
            <a:ext uri="{53640926-AAD7-44D8-BBD7-CCE9431645EC}">
              <a14:shadowObscured xmlns:a14="http://schemas.microsoft.com/office/drawing/2010/main"/>
            </a:ext>
          </a:extLst>
        </p:spPr>
      </p:pic>
      <p:sp>
        <p:nvSpPr>
          <p:cNvPr id="12" name="Subtitle 2"/>
          <p:cNvSpPr txBox="1">
            <a:spLocks/>
          </p:cNvSpPr>
          <p:nvPr/>
        </p:nvSpPr>
        <p:spPr>
          <a:xfrm>
            <a:off x="652422" y="5801999"/>
            <a:ext cx="6314791" cy="861420"/>
          </a:xfrm>
          <a:prstGeom prst="rect">
            <a:avLst/>
          </a:prstGeom>
        </p:spPr>
        <p:txBody>
          <a:bodyPr vert="horz" lIns="91440" tIns="45720" rIns="91440" bIns="45720" rtlCol="0" anchor="t">
            <a:normAutofit/>
          </a:bodyPr>
          <a:lstStyle>
            <a:lvl1pPr marL="0" indent="0" algn="l" defTabSz="457200" rtl="0" eaLnBrk="1" latinLnBrk="0" hangingPunct="1">
              <a:spcBef>
                <a:spcPts val="1000"/>
              </a:spcBef>
              <a:spcAft>
                <a:spcPts val="0"/>
              </a:spcAft>
              <a:buClr>
                <a:schemeClr val="bg2">
                  <a:lumMod val="40000"/>
                  <a:lumOff val="60000"/>
                </a:schemeClr>
              </a:buClr>
              <a:buSzPct val="80000"/>
              <a:buFont typeface="Wingdings 3" charset="2"/>
              <a:buNone/>
              <a:defRPr sz="2000" b="0" i="0" kern="1200" cap="all">
                <a:solidFill>
                  <a:schemeClr val="bg2">
                    <a:lumMod val="40000"/>
                    <a:lumOff val="60000"/>
                  </a:schemeClr>
                </a:solidFill>
                <a:latin typeface="+mj-lt"/>
                <a:ea typeface="+mj-ea"/>
                <a:cs typeface="+mj-cs"/>
              </a:defRPr>
            </a:lvl1pPr>
            <a:lvl2pPr marL="457200" indent="0" algn="ctr" defTabSz="457200" rtl="0" eaLnBrk="1" latinLnBrk="0" hangingPunct="1">
              <a:spcBef>
                <a:spcPts val="1000"/>
              </a:spcBef>
              <a:spcAft>
                <a:spcPts val="0"/>
              </a:spcAft>
              <a:buClr>
                <a:schemeClr val="bg2">
                  <a:lumMod val="40000"/>
                  <a:lumOff val="60000"/>
                </a:schemeClr>
              </a:buClr>
              <a:buSzPct val="80000"/>
              <a:buFont typeface="Wingdings 3" charset="2"/>
              <a:buNone/>
              <a:defRPr sz="1800" b="0" i="0" kern="1200">
                <a:solidFill>
                  <a:schemeClr val="tx1">
                    <a:tint val="75000"/>
                  </a:schemeClr>
                </a:solidFill>
                <a:latin typeface="+mj-lt"/>
                <a:ea typeface="+mj-ea"/>
                <a:cs typeface="+mj-cs"/>
              </a:defRPr>
            </a:lvl2pPr>
            <a:lvl3pPr marL="914400" indent="0" algn="ctr" defTabSz="457200" rtl="0" eaLnBrk="1" latinLnBrk="0" hangingPunct="1">
              <a:spcBef>
                <a:spcPts val="1000"/>
              </a:spcBef>
              <a:spcAft>
                <a:spcPts val="0"/>
              </a:spcAft>
              <a:buClr>
                <a:schemeClr val="bg2">
                  <a:lumMod val="40000"/>
                  <a:lumOff val="60000"/>
                </a:schemeClr>
              </a:buClr>
              <a:buSzPct val="80000"/>
              <a:buFont typeface="Wingdings 3" charset="2"/>
              <a:buNone/>
              <a:defRPr sz="1600" b="0" i="0" kern="1200">
                <a:solidFill>
                  <a:schemeClr val="tx1">
                    <a:tint val="75000"/>
                  </a:schemeClr>
                </a:solidFill>
                <a:latin typeface="+mj-lt"/>
                <a:ea typeface="+mj-ea"/>
                <a:cs typeface="+mj-cs"/>
              </a:defRPr>
            </a:lvl3pPr>
            <a:lvl4pPr marL="1371600" indent="0" algn="ctr" defTabSz="457200" rtl="0" eaLnBrk="1" latinLnBrk="0" hangingPunct="1">
              <a:spcBef>
                <a:spcPts val="1000"/>
              </a:spcBef>
              <a:spcAft>
                <a:spcPts val="0"/>
              </a:spcAft>
              <a:buClr>
                <a:schemeClr val="bg2">
                  <a:lumMod val="40000"/>
                  <a:lumOff val="60000"/>
                </a:schemeClr>
              </a:buClr>
              <a:buSzPct val="80000"/>
              <a:buFont typeface="Wingdings 3" charset="2"/>
              <a:buNone/>
              <a:defRPr sz="1400" b="0" i="0" kern="1200">
                <a:solidFill>
                  <a:schemeClr val="tx1">
                    <a:tint val="75000"/>
                  </a:schemeClr>
                </a:solidFill>
                <a:latin typeface="+mj-lt"/>
                <a:ea typeface="+mj-ea"/>
                <a:cs typeface="+mj-cs"/>
              </a:defRPr>
            </a:lvl4pPr>
            <a:lvl5pPr marL="1828800" indent="0" algn="ctr" defTabSz="457200" rtl="0" eaLnBrk="1" latinLnBrk="0" hangingPunct="1">
              <a:spcBef>
                <a:spcPts val="1000"/>
              </a:spcBef>
              <a:spcAft>
                <a:spcPts val="0"/>
              </a:spcAft>
              <a:buClr>
                <a:schemeClr val="bg2">
                  <a:lumMod val="40000"/>
                  <a:lumOff val="60000"/>
                </a:schemeClr>
              </a:buClr>
              <a:buSzPct val="80000"/>
              <a:buFont typeface="Wingdings 3" charset="2"/>
              <a:buNone/>
              <a:defRPr sz="1400" b="0" i="0" kern="1200">
                <a:solidFill>
                  <a:schemeClr val="tx1">
                    <a:tint val="75000"/>
                  </a:schemeClr>
                </a:solidFill>
                <a:latin typeface="+mj-lt"/>
                <a:ea typeface="+mj-ea"/>
                <a:cs typeface="+mj-cs"/>
              </a:defRPr>
            </a:lvl5pPr>
            <a:lvl6pPr marL="2286000" indent="0" algn="ctr" defTabSz="457200" rtl="0" eaLnBrk="1" latinLnBrk="0" hangingPunct="1">
              <a:spcBef>
                <a:spcPts val="1000"/>
              </a:spcBef>
              <a:spcAft>
                <a:spcPts val="0"/>
              </a:spcAft>
              <a:buClr>
                <a:schemeClr val="bg2">
                  <a:lumMod val="40000"/>
                  <a:lumOff val="60000"/>
                </a:schemeClr>
              </a:buClr>
              <a:buSzPct val="80000"/>
              <a:buFont typeface="Wingdings 3" charset="2"/>
              <a:buNone/>
              <a:defRPr sz="1400" b="0" i="0" kern="1200">
                <a:solidFill>
                  <a:schemeClr val="tx1">
                    <a:tint val="75000"/>
                  </a:schemeClr>
                </a:solidFill>
                <a:latin typeface="+mj-lt"/>
                <a:ea typeface="+mj-ea"/>
                <a:cs typeface="+mj-cs"/>
              </a:defRPr>
            </a:lvl6pPr>
            <a:lvl7pPr marL="2743200" indent="0" algn="ctr" defTabSz="457200" rtl="0" eaLnBrk="1" latinLnBrk="0" hangingPunct="1">
              <a:spcBef>
                <a:spcPts val="1000"/>
              </a:spcBef>
              <a:spcAft>
                <a:spcPts val="0"/>
              </a:spcAft>
              <a:buClr>
                <a:schemeClr val="bg2">
                  <a:lumMod val="40000"/>
                  <a:lumOff val="60000"/>
                </a:schemeClr>
              </a:buClr>
              <a:buSzPct val="80000"/>
              <a:buFont typeface="Wingdings 3" charset="2"/>
              <a:buNone/>
              <a:defRPr sz="1400" b="0" i="0" kern="1200">
                <a:solidFill>
                  <a:schemeClr val="tx1">
                    <a:tint val="75000"/>
                  </a:schemeClr>
                </a:solidFill>
                <a:latin typeface="+mj-lt"/>
                <a:ea typeface="+mj-ea"/>
                <a:cs typeface="+mj-cs"/>
              </a:defRPr>
            </a:lvl7pPr>
            <a:lvl8pPr marL="3200400" indent="0" algn="ctr" defTabSz="457200" rtl="0" eaLnBrk="1" latinLnBrk="0" hangingPunct="1">
              <a:spcBef>
                <a:spcPts val="1000"/>
              </a:spcBef>
              <a:spcAft>
                <a:spcPts val="0"/>
              </a:spcAft>
              <a:buClr>
                <a:schemeClr val="bg2">
                  <a:lumMod val="40000"/>
                  <a:lumOff val="60000"/>
                </a:schemeClr>
              </a:buClr>
              <a:buSzPct val="80000"/>
              <a:buFont typeface="Wingdings 3" charset="2"/>
              <a:buNone/>
              <a:defRPr sz="1400" b="0" i="0" kern="1200">
                <a:solidFill>
                  <a:schemeClr val="tx1">
                    <a:tint val="75000"/>
                  </a:schemeClr>
                </a:solidFill>
                <a:latin typeface="+mj-lt"/>
                <a:ea typeface="+mj-ea"/>
                <a:cs typeface="+mj-cs"/>
              </a:defRPr>
            </a:lvl8pPr>
            <a:lvl9pPr marL="3657600" indent="0" algn="ctr" defTabSz="457200" rtl="0" eaLnBrk="1" latinLnBrk="0" hangingPunct="1">
              <a:spcBef>
                <a:spcPts val="1000"/>
              </a:spcBef>
              <a:spcAft>
                <a:spcPts val="0"/>
              </a:spcAft>
              <a:buClr>
                <a:schemeClr val="bg2">
                  <a:lumMod val="40000"/>
                  <a:lumOff val="60000"/>
                </a:schemeClr>
              </a:buClr>
              <a:buSzPct val="80000"/>
              <a:buFont typeface="Wingdings 3" charset="2"/>
              <a:buNone/>
              <a:defRPr sz="1400" b="0" i="0" kern="1200">
                <a:solidFill>
                  <a:schemeClr val="tx1">
                    <a:tint val="75000"/>
                  </a:schemeClr>
                </a:solidFill>
                <a:latin typeface="+mj-lt"/>
                <a:ea typeface="+mj-ea"/>
                <a:cs typeface="+mj-cs"/>
              </a:defRPr>
            </a:lvl9pPr>
          </a:lstStyle>
          <a:p>
            <a:r>
              <a:rPr lang="en-US" sz="2800" cap="none" dirty="0" smtClean="0"/>
              <a:t>Where did the explorer journey?</a:t>
            </a:r>
            <a:endParaRPr lang="en-US" sz="2800" cap="none" dirty="0"/>
          </a:p>
        </p:txBody>
      </p:sp>
      <p:cxnSp>
        <p:nvCxnSpPr>
          <p:cNvPr id="19" name="Curved Connector 18"/>
          <p:cNvCxnSpPr/>
          <p:nvPr/>
        </p:nvCxnSpPr>
        <p:spPr>
          <a:xfrm flipV="1">
            <a:off x="10573555" y="4952535"/>
            <a:ext cx="723312" cy="469471"/>
          </a:xfrm>
          <a:prstGeom prst="curvedConnector3">
            <a:avLst>
              <a:gd name="adj1" fmla="val 48219"/>
            </a:avLst>
          </a:prstGeom>
          <a:ln w="38100">
            <a:headEnd type="triangle"/>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3535308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48893" y="218940"/>
            <a:ext cx="8825658" cy="1068266"/>
          </a:xfrm>
        </p:spPr>
        <p:txBody>
          <a:bodyPr/>
          <a:lstStyle/>
          <a:p>
            <a:pPr algn="ctr"/>
            <a:r>
              <a:rPr lang="en-US" dirty="0" smtClean="0">
                <a:solidFill>
                  <a:schemeClr val="accent1">
                    <a:lumMod val="60000"/>
                    <a:lumOff val="40000"/>
                  </a:schemeClr>
                </a:solidFill>
              </a:rPr>
              <a:t>Impact</a:t>
            </a:r>
            <a:endParaRPr lang="en-US" dirty="0">
              <a:solidFill>
                <a:schemeClr val="accent1">
                  <a:lumMod val="60000"/>
                  <a:lumOff val="40000"/>
                </a:schemeClr>
              </a:solidFill>
            </a:endParaRPr>
          </a:p>
        </p:txBody>
      </p:sp>
      <p:sp>
        <p:nvSpPr>
          <p:cNvPr id="3" name="Subtitle 2"/>
          <p:cNvSpPr>
            <a:spLocks noGrp="1"/>
          </p:cNvSpPr>
          <p:nvPr>
            <p:ph type="subTitle" idx="1"/>
          </p:nvPr>
        </p:nvSpPr>
        <p:spPr>
          <a:xfrm>
            <a:off x="1180714" y="1396881"/>
            <a:ext cx="8825658" cy="541595"/>
          </a:xfrm>
        </p:spPr>
        <p:txBody>
          <a:bodyPr/>
          <a:lstStyle/>
          <a:p>
            <a:r>
              <a:rPr lang="en-US" dirty="0" smtClean="0"/>
              <a:t>What happened as a result of the European’s Exploration?</a:t>
            </a:r>
            <a:endParaRPr lang="en-US" dirty="0"/>
          </a:p>
        </p:txBody>
      </p:sp>
      <p:pic>
        <p:nvPicPr>
          <p:cNvPr id="4" name="irc_mi" descr="http://www.cliparthut.com/clip-arts/1776/flag-pole-clip-art-black-and-white-1776285.png">
            <a:hlinkClick r:id="rId2"/>
          </p:cNvPr>
          <p:cNvPicPr/>
          <p:nvPr/>
        </p:nvPicPr>
        <p:blipFill rotWithShape="1">
          <a:blip r:embed="rId3" cstate="print">
            <a:extLst>
              <a:ext uri="{BEBA8EAE-BF5A-486C-A8C5-ECC9F3942E4B}">
                <a14:imgProps xmlns:a14="http://schemas.microsoft.com/office/drawing/2010/main">
                  <a14:imgLayer r:embed="rId4">
                    <a14:imgEffect>
                      <a14:backgroundRemoval t="0" b="96257" l="0" r="100000"/>
                    </a14:imgEffect>
                  </a14:imgLayer>
                </a14:imgProps>
              </a:ext>
              <a:ext uri="{28A0092B-C50C-407E-A947-70E740481C1C}">
                <a14:useLocalDpi xmlns:a14="http://schemas.microsoft.com/office/drawing/2010/main" val="0"/>
              </a:ext>
            </a:extLst>
          </a:blip>
          <a:srcRect b="3172"/>
          <a:stretch/>
        </p:blipFill>
        <p:spPr bwMode="auto">
          <a:xfrm>
            <a:off x="785611" y="2472744"/>
            <a:ext cx="1115699" cy="1708101"/>
          </a:xfrm>
          <a:prstGeom prst="rect">
            <a:avLst/>
          </a:prstGeom>
          <a:noFill/>
          <a:ln>
            <a:noFill/>
          </a:ln>
          <a:extLst>
            <a:ext uri="{53640926-AAD7-44D8-BBD7-CCE9431645EC}">
              <a14:shadowObscured xmlns:a14="http://schemas.microsoft.com/office/drawing/2010/main"/>
            </a:ext>
          </a:extLst>
        </p:spPr>
      </p:pic>
      <p:pic>
        <p:nvPicPr>
          <p:cNvPr id="5" name="irc_mi" descr="https://s-media-cache-ak0.pinimg.com/736x/21/71/58/217158bd6bddf307ed1f11e5c737f4b9.jpg">
            <a:hlinkClick r:id="rId5"/>
          </p:cNvPr>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661835" y="2466874"/>
            <a:ext cx="2370920" cy="1258176"/>
          </a:xfrm>
          <a:prstGeom prst="rect">
            <a:avLst/>
          </a:prstGeom>
          <a:noFill/>
          <a:ln>
            <a:noFill/>
          </a:ln>
        </p:spPr>
      </p:pic>
      <p:pic>
        <p:nvPicPr>
          <p:cNvPr id="6" name="irc_mi" descr="https://www.sph.umich.edu/_ldp/.private_ldp/a55655/production/master/7eee8241-4426-4be0-971a-068de85c12fc.png">
            <a:hlinkClick r:id="rId7"/>
          </p:cNvPr>
          <p:cNvPicPr/>
          <p:nvPr/>
        </p:nvPicPr>
        <p:blipFill>
          <a:blip r:embed="rId8" cstate="print">
            <a:extLst>
              <a:ext uri="{BEBA8EAE-BF5A-486C-A8C5-ECC9F3942E4B}">
                <a14:imgProps xmlns:a14="http://schemas.microsoft.com/office/drawing/2010/main">
                  <a14:imgLayer r:embed="rId9">
                    <a14:imgEffect>
                      <a14:backgroundRemoval t="10000" b="90000" l="10000" r="90000"/>
                    </a14:imgEffect>
                  </a14:imgLayer>
                </a14:imgProps>
              </a:ext>
              <a:ext uri="{28A0092B-C50C-407E-A947-70E740481C1C}">
                <a14:useLocalDpi xmlns:a14="http://schemas.microsoft.com/office/drawing/2010/main" val="0"/>
              </a:ext>
            </a:extLst>
          </a:blip>
          <a:srcRect/>
          <a:stretch>
            <a:fillRect/>
          </a:stretch>
        </p:blipFill>
        <p:spPr bwMode="auto">
          <a:xfrm>
            <a:off x="7054077" y="3952925"/>
            <a:ext cx="2720474" cy="1996225"/>
          </a:xfrm>
          <a:prstGeom prst="rect">
            <a:avLst/>
          </a:prstGeom>
          <a:noFill/>
          <a:ln>
            <a:noFill/>
          </a:ln>
        </p:spPr>
      </p:pic>
      <p:pic>
        <p:nvPicPr>
          <p:cNvPr id="7" name="irc_mi" descr="http://cdn2-b.examiner.com/sites/default/files/styles/image_content_width/hash/b9/68/b96820534e97abd93bea7af3168b8e9d.png?itok=A3LtkG_x">
            <a:hlinkClick r:id="rId10"/>
          </p:cNvPr>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10132197" y="2488735"/>
            <a:ext cx="1242297" cy="1742011"/>
          </a:xfrm>
          <a:prstGeom prst="rect">
            <a:avLst/>
          </a:prstGeom>
          <a:noFill/>
          <a:ln>
            <a:noFill/>
          </a:ln>
        </p:spPr>
      </p:pic>
      <p:pic>
        <p:nvPicPr>
          <p:cNvPr id="8" name="irc_mi" descr="https://lje1.files.wordpress.com/2011/08/bow-and-arrow.jpg">
            <a:hlinkClick r:id="rId12"/>
          </p:cNvPr>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2491772" y="4253596"/>
            <a:ext cx="1666704" cy="1394881"/>
          </a:xfrm>
          <a:prstGeom prst="rect">
            <a:avLst/>
          </a:prstGeom>
          <a:noFill/>
          <a:ln>
            <a:noFill/>
          </a:ln>
        </p:spPr>
      </p:pic>
      <p:sp>
        <p:nvSpPr>
          <p:cNvPr id="9" name="TextBox 8"/>
          <p:cNvSpPr txBox="1"/>
          <p:nvPr/>
        </p:nvSpPr>
        <p:spPr>
          <a:xfrm>
            <a:off x="211122" y="4253448"/>
            <a:ext cx="1957589" cy="923330"/>
          </a:xfrm>
          <a:prstGeom prst="rect">
            <a:avLst/>
          </a:prstGeom>
          <a:noFill/>
        </p:spPr>
        <p:txBody>
          <a:bodyPr wrap="square" rtlCol="0">
            <a:spAutoFit/>
          </a:bodyPr>
          <a:lstStyle/>
          <a:p>
            <a:pPr algn="ctr"/>
            <a:r>
              <a:rPr lang="en-US" dirty="0" smtClean="0"/>
              <a:t>Claimed lands for a European nation</a:t>
            </a:r>
            <a:endParaRPr lang="en-US" dirty="0"/>
          </a:p>
        </p:txBody>
      </p:sp>
      <p:sp>
        <p:nvSpPr>
          <p:cNvPr id="10" name="TextBox 9"/>
          <p:cNvSpPr txBox="1"/>
          <p:nvPr/>
        </p:nvSpPr>
        <p:spPr>
          <a:xfrm>
            <a:off x="4873254" y="3791783"/>
            <a:ext cx="1957589" cy="923330"/>
          </a:xfrm>
          <a:prstGeom prst="rect">
            <a:avLst/>
          </a:prstGeom>
          <a:noFill/>
        </p:spPr>
        <p:txBody>
          <a:bodyPr wrap="square" rtlCol="0">
            <a:spAutoFit/>
          </a:bodyPr>
          <a:lstStyle/>
          <a:p>
            <a:pPr algn="ctr"/>
            <a:r>
              <a:rPr lang="en-US" dirty="0" smtClean="0"/>
              <a:t>Provided new information for maps</a:t>
            </a:r>
            <a:endParaRPr lang="en-US" dirty="0"/>
          </a:p>
        </p:txBody>
      </p:sp>
      <p:sp>
        <p:nvSpPr>
          <p:cNvPr id="11" name="TextBox 10"/>
          <p:cNvSpPr txBox="1"/>
          <p:nvPr/>
        </p:nvSpPr>
        <p:spPr>
          <a:xfrm>
            <a:off x="2346329" y="5748638"/>
            <a:ext cx="1957589" cy="923330"/>
          </a:xfrm>
          <a:prstGeom prst="rect">
            <a:avLst/>
          </a:prstGeom>
          <a:noFill/>
        </p:spPr>
        <p:txBody>
          <a:bodyPr wrap="square" rtlCol="0">
            <a:spAutoFit/>
          </a:bodyPr>
          <a:lstStyle/>
          <a:p>
            <a:pPr algn="ctr"/>
            <a:r>
              <a:rPr lang="en-US" dirty="0" smtClean="0"/>
              <a:t>Mistreated or killed American Indians </a:t>
            </a:r>
            <a:endParaRPr lang="en-US" dirty="0"/>
          </a:p>
        </p:txBody>
      </p:sp>
      <p:sp>
        <p:nvSpPr>
          <p:cNvPr id="12" name="TextBox 11"/>
          <p:cNvSpPr txBox="1"/>
          <p:nvPr/>
        </p:nvSpPr>
        <p:spPr>
          <a:xfrm>
            <a:off x="9774551" y="4253448"/>
            <a:ext cx="1957589" cy="369332"/>
          </a:xfrm>
          <a:prstGeom prst="rect">
            <a:avLst/>
          </a:prstGeom>
          <a:noFill/>
        </p:spPr>
        <p:txBody>
          <a:bodyPr wrap="square" rtlCol="0">
            <a:spAutoFit/>
          </a:bodyPr>
          <a:lstStyle/>
          <a:p>
            <a:pPr algn="ctr"/>
            <a:r>
              <a:rPr lang="en-US" dirty="0" smtClean="0"/>
              <a:t>Spread disease</a:t>
            </a:r>
            <a:endParaRPr lang="en-US" dirty="0"/>
          </a:p>
        </p:txBody>
      </p:sp>
      <p:sp>
        <p:nvSpPr>
          <p:cNvPr id="13" name="TextBox 12"/>
          <p:cNvSpPr txBox="1"/>
          <p:nvPr/>
        </p:nvSpPr>
        <p:spPr>
          <a:xfrm>
            <a:off x="7435519" y="5748638"/>
            <a:ext cx="1957589" cy="646331"/>
          </a:xfrm>
          <a:prstGeom prst="rect">
            <a:avLst/>
          </a:prstGeom>
          <a:noFill/>
        </p:spPr>
        <p:txBody>
          <a:bodyPr wrap="square" rtlCol="0">
            <a:spAutoFit/>
          </a:bodyPr>
          <a:lstStyle/>
          <a:p>
            <a:pPr algn="ctr"/>
            <a:r>
              <a:rPr lang="en-US" dirty="0" smtClean="0"/>
              <a:t>Established a settlement</a:t>
            </a:r>
            <a:endParaRPr lang="en-US" dirty="0"/>
          </a:p>
        </p:txBody>
      </p:sp>
    </p:spTree>
    <p:extLst>
      <p:ext uri="{BB962C8B-B14F-4D97-AF65-F5344CB8AC3E}">
        <p14:creationId xmlns:p14="http://schemas.microsoft.com/office/powerpoint/2010/main" val="44480846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43706" y="309093"/>
            <a:ext cx="10436031" cy="1016750"/>
          </a:xfrm>
        </p:spPr>
        <p:txBody>
          <a:bodyPr/>
          <a:lstStyle/>
          <a:p>
            <a:pPr algn="ctr"/>
            <a:r>
              <a:rPr lang="en-US" sz="6000" u="sng" dirty="0" smtClean="0">
                <a:solidFill>
                  <a:schemeClr val="accent1">
                    <a:lumMod val="60000"/>
                    <a:lumOff val="40000"/>
                  </a:schemeClr>
                </a:solidFill>
              </a:rPr>
              <a:t>Christopher</a:t>
            </a:r>
            <a:r>
              <a:rPr lang="en-US" sz="6000" dirty="0" smtClean="0">
                <a:solidFill>
                  <a:schemeClr val="accent1">
                    <a:lumMod val="60000"/>
                    <a:lumOff val="40000"/>
                  </a:schemeClr>
                </a:solidFill>
              </a:rPr>
              <a:t> </a:t>
            </a:r>
            <a:r>
              <a:rPr lang="en-US" sz="6000" u="sng" dirty="0" smtClean="0">
                <a:solidFill>
                  <a:schemeClr val="accent1">
                    <a:lumMod val="60000"/>
                    <a:lumOff val="40000"/>
                  </a:schemeClr>
                </a:solidFill>
              </a:rPr>
              <a:t>Columbus</a:t>
            </a:r>
            <a:endParaRPr lang="en-US" sz="6000" u="sng" dirty="0">
              <a:solidFill>
                <a:schemeClr val="accent1">
                  <a:lumMod val="60000"/>
                  <a:lumOff val="40000"/>
                </a:schemeClr>
              </a:solidFill>
            </a:endParaRPr>
          </a:p>
        </p:txBody>
      </p:sp>
      <p:sp>
        <p:nvSpPr>
          <p:cNvPr id="3" name="Subtitle 2"/>
          <p:cNvSpPr>
            <a:spLocks noGrp="1"/>
          </p:cNvSpPr>
          <p:nvPr>
            <p:ph type="subTitle" idx="1"/>
          </p:nvPr>
        </p:nvSpPr>
        <p:spPr>
          <a:xfrm>
            <a:off x="542952" y="2289294"/>
            <a:ext cx="6373004" cy="1803723"/>
          </a:xfrm>
        </p:spPr>
        <p:txBody>
          <a:bodyPr>
            <a:noAutofit/>
          </a:bodyPr>
          <a:lstStyle/>
          <a:p>
            <a:r>
              <a:rPr lang="en-US" sz="2400" cap="none" dirty="0" smtClean="0">
                <a:solidFill>
                  <a:schemeClr val="tx1">
                    <a:lumMod val="85000"/>
                  </a:schemeClr>
                </a:solidFill>
              </a:rPr>
              <a:t>Christopher </a:t>
            </a:r>
            <a:r>
              <a:rPr lang="en-US" sz="2400" cap="none" dirty="0">
                <a:solidFill>
                  <a:schemeClr val="tx1">
                    <a:lumMod val="85000"/>
                  </a:schemeClr>
                </a:solidFill>
              </a:rPr>
              <a:t>C</a:t>
            </a:r>
            <a:r>
              <a:rPr lang="en-US" sz="2400" cap="none" dirty="0" smtClean="0">
                <a:solidFill>
                  <a:schemeClr val="tx1">
                    <a:lumMod val="85000"/>
                  </a:schemeClr>
                </a:solidFill>
              </a:rPr>
              <a:t>olumbus was born in 1451.  As a child, he read about </a:t>
            </a:r>
            <a:r>
              <a:rPr lang="en-US" sz="2400" cap="none" dirty="0">
                <a:solidFill>
                  <a:schemeClr val="tx1">
                    <a:lumMod val="85000"/>
                  </a:schemeClr>
                </a:solidFill>
              </a:rPr>
              <a:t>M</a:t>
            </a:r>
            <a:r>
              <a:rPr lang="en-US" sz="2400" cap="none" dirty="0" smtClean="0">
                <a:solidFill>
                  <a:schemeClr val="tx1">
                    <a:lumMod val="85000"/>
                  </a:schemeClr>
                </a:solidFill>
              </a:rPr>
              <a:t>arco </a:t>
            </a:r>
            <a:r>
              <a:rPr lang="en-US" sz="2400" cap="none" dirty="0">
                <a:solidFill>
                  <a:schemeClr val="tx1">
                    <a:lumMod val="85000"/>
                  </a:schemeClr>
                </a:solidFill>
              </a:rPr>
              <a:t>P</a:t>
            </a:r>
            <a:r>
              <a:rPr lang="en-US" sz="2400" cap="none" dirty="0" smtClean="0">
                <a:solidFill>
                  <a:schemeClr val="tx1">
                    <a:lumMod val="85000"/>
                  </a:schemeClr>
                </a:solidFill>
              </a:rPr>
              <a:t>olo, who had journeyed to </a:t>
            </a:r>
            <a:r>
              <a:rPr lang="en-US" sz="2400" cap="none" dirty="0">
                <a:solidFill>
                  <a:schemeClr val="tx1">
                    <a:lumMod val="85000"/>
                  </a:schemeClr>
                </a:solidFill>
              </a:rPr>
              <a:t>A</a:t>
            </a:r>
            <a:r>
              <a:rPr lang="en-US" sz="2400" cap="none" dirty="0" smtClean="0">
                <a:solidFill>
                  <a:schemeClr val="tx1">
                    <a:lumMod val="85000"/>
                  </a:schemeClr>
                </a:solidFill>
              </a:rPr>
              <a:t>sia by land and sea in the late 1200s. He brought back stories of the riches and customs of China and the </a:t>
            </a:r>
            <a:r>
              <a:rPr lang="en-US" sz="2400" b="1" cap="none" dirty="0" smtClean="0">
                <a:solidFill>
                  <a:schemeClr val="tx1">
                    <a:lumMod val="85000"/>
                  </a:schemeClr>
                </a:solidFill>
              </a:rPr>
              <a:t>East Indies</a:t>
            </a:r>
            <a:r>
              <a:rPr lang="en-US" sz="2400" cap="none" dirty="0" smtClean="0">
                <a:solidFill>
                  <a:schemeClr val="tx1">
                    <a:lumMod val="85000"/>
                  </a:schemeClr>
                </a:solidFill>
              </a:rPr>
              <a:t>. </a:t>
            </a:r>
            <a:r>
              <a:rPr lang="en-US" sz="2400" cap="none" dirty="0">
                <a:solidFill>
                  <a:schemeClr val="tx1">
                    <a:lumMod val="85000"/>
                  </a:schemeClr>
                </a:solidFill>
              </a:rPr>
              <a:t>C</a:t>
            </a:r>
            <a:r>
              <a:rPr lang="en-US" sz="2400" cap="none" dirty="0" smtClean="0">
                <a:solidFill>
                  <a:schemeClr val="tx1">
                    <a:lumMod val="85000"/>
                  </a:schemeClr>
                </a:solidFill>
              </a:rPr>
              <a:t>olumbus wanted to see these faraway lands. When Columbus was about 14, he became a sailor and began his traveling journeys.</a:t>
            </a:r>
            <a:endParaRPr lang="en-US" sz="2400" cap="none" dirty="0">
              <a:solidFill>
                <a:schemeClr val="tx1">
                  <a:lumMod val="85000"/>
                </a:schemeClr>
              </a:solidFill>
            </a:endParaRPr>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894750" y="1938511"/>
            <a:ext cx="3138084" cy="4309011"/>
          </a:xfrm>
          <a:prstGeom prst="rect">
            <a:avLst/>
          </a:prstGeom>
          <a:ln w="38100">
            <a:solidFill>
              <a:schemeClr val="bg1"/>
            </a:solidFill>
          </a:ln>
        </p:spPr>
      </p:pic>
    </p:spTree>
    <p:extLst>
      <p:ext uri="{BB962C8B-B14F-4D97-AF65-F5344CB8AC3E}">
        <p14:creationId xmlns:p14="http://schemas.microsoft.com/office/powerpoint/2010/main" val="332930308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50006" y="535994"/>
            <a:ext cx="9943563" cy="5924706"/>
          </a:xfrm>
          <a:prstGeom prst="rect">
            <a:avLst/>
          </a:prstGeom>
          <a:ln w="76200">
            <a:solidFill>
              <a:schemeClr val="tx1"/>
            </a:solidFill>
          </a:ln>
        </p:spPr>
      </p:pic>
      <p:sp>
        <p:nvSpPr>
          <p:cNvPr id="5" name="TextBox 4"/>
          <p:cNvSpPr txBox="1"/>
          <p:nvPr/>
        </p:nvSpPr>
        <p:spPr>
          <a:xfrm>
            <a:off x="11165983" y="6091368"/>
            <a:ext cx="837127" cy="369332"/>
          </a:xfrm>
          <a:prstGeom prst="rect">
            <a:avLst/>
          </a:prstGeom>
          <a:noFill/>
        </p:spPr>
        <p:txBody>
          <a:bodyPr wrap="square" rtlCol="0">
            <a:spAutoFit/>
          </a:bodyPr>
          <a:lstStyle/>
          <a:p>
            <a:r>
              <a:rPr lang="en-US" dirty="0" smtClean="0"/>
              <a:t>READ</a:t>
            </a:r>
            <a:endParaRPr lang="en-US" dirty="0"/>
          </a:p>
        </p:txBody>
      </p:sp>
    </p:spTree>
    <p:extLst>
      <p:ext uri="{BB962C8B-B14F-4D97-AF65-F5344CB8AC3E}">
        <p14:creationId xmlns:p14="http://schemas.microsoft.com/office/powerpoint/2010/main" val="10291230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837125" y="1698044"/>
            <a:ext cx="10006886" cy="4493538"/>
          </a:xfrm>
          <a:prstGeom prst="rect">
            <a:avLst/>
          </a:prstGeom>
        </p:spPr>
        <p:txBody>
          <a:bodyPr wrap="square">
            <a:spAutoFit/>
          </a:bodyPr>
          <a:lstStyle/>
          <a:p>
            <a:r>
              <a:rPr lang="en-US" sz="2200" dirty="0" smtClean="0"/>
              <a:t>Columbus's </a:t>
            </a:r>
            <a:r>
              <a:rPr lang="en-US" sz="2200" dirty="0"/>
              <a:t>trips opened up a trade route that changed the history of the </a:t>
            </a:r>
            <a:r>
              <a:rPr lang="en-US" sz="2200" dirty="0" smtClean="0"/>
              <a:t>world.  Spanish </a:t>
            </a:r>
            <a:r>
              <a:rPr lang="en-US" sz="2200" dirty="0"/>
              <a:t>explorers </a:t>
            </a:r>
            <a:r>
              <a:rPr lang="en-US" sz="2200" dirty="0" smtClean="0"/>
              <a:t>later found gold</a:t>
            </a:r>
            <a:r>
              <a:rPr lang="en-US" sz="2200" dirty="0"/>
              <a:t>. They also found the perfect climate for growing cash crops such as sugarcane. To get enough crops and minerals to trade with Europe, early Spanish settlers forced American Indians to work in fields and mines</a:t>
            </a:r>
            <a:r>
              <a:rPr lang="en-US" sz="2200" dirty="0" smtClean="0"/>
              <a:t>.</a:t>
            </a:r>
          </a:p>
          <a:p>
            <a:endParaRPr lang="en-US" sz="2200" dirty="0"/>
          </a:p>
          <a:p>
            <a:r>
              <a:rPr lang="en-US" sz="2200" dirty="0"/>
              <a:t>Soon, Europeans had </a:t>
            </a:r>
            <a:r>
              <a:rPr lang="en-US" sz="2200" b="1" dirty="0"/>
              <a:t>colonies</a:t>
            </a:r>
            <a:r>
              <a:rPr lang="en-US" sz="2200" dirty="0"/>
              <a:t> [colony: a community ruled by another country, not by its own people] in the New World, and trade between Europe and the New World grew. Animals and crops from one side of the Atlantic were introduced to the other side. Sailors also brought ideas from one land to another. Even diseases crossed the ocean. Today, we call this flow of goods and ideas between the Americas and Europe the </a:t>
            </a:r>
            <a:r>
              <a:rPr lang="en-US" sz="2200" b="1" dirty="0"/>
              <a:t>Columbian Exchange</a:t>
            </a:r>
            <a:r>
              <a:rPr lang="en-US" sz="2200" dirty="0"/>
              <a:t>, in honor of Columbus—the man who started it all.</a:t>
            </a:r>
          </a:p>
        </p:txBody>
      </p:sp>
      <p:sp>
        <p:nvSpPr>
          <p:cNvPr id="5" name="TextBox 4"/>
          <p:cNvSpPr txBox="1"/>
          <p:nvPr/>
        </p:nvSpPr>
        <p:spPr>
          <a:xfrm>
            <a:off x="3515933" y="218941"/>
            <a:ext cx="4378817" cy="1015663"/>
          </a:xfrm>
          <a:prstGeom prst="rect">
            <a:avLst/>
          </a:prstGeom>
          <a:noFill/>
        </p:spPr>
        <p:txBody>
          <a:bodyPr wrap="square" rtlCol="0">
            <a:spAutoFit/>
          </a:bodyPr>
          <a:lstStyle/>
          <a:p>
            <a:r>
              <a:rPr lang="en-US" sz="6000" dirty="0" smtClean="0">
                <a:solidFill>
                  <a:schemeClr val="accent1">
                    <a:lumMod val="60000"/>
                    <a:lumOff val="40000"/>
                  </a:schemeClr>
                </a:solidFill>
              </a:rPr>
              <a:t>Sum It Up!</a:t>
            </a:r>
            <a:endParaRPr lang="en-US" sz="6000" dirty="0">
              <a:solidFill>
                <a:schemeClr val="accent1">
                  <a:lumMod val="60000"/>
                  <a:lumOff val="40000"/>
                </a:schemeClr>
              </a:solidFill>
            </a:endParaRPr>
          </a:p>
        </p:txBody>
      </p:sp>
    </p:spTree>
    <p:extLst>
      <p:ext uri="{BB962C8B-B14F-4D97-AF65-F5344CB8AC3E}">
        <p14:creationId xmlns:p14="http://schemas.microsoft.com/office/powerpoint/2010/main" val="423901707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8460" y="643944"/>
            <a:ext cx="5114003" cy="5595870"/>
          </a:xfrm>
          <a:prstGeom prst="rect">
            <a:avLst/>
          </a:prstGeom>
        </p:spPr>
      </p:pic>
      <p:sp>
        <p:nvSpPr>
          <p:cNvPr id="5" name="TextBox 4"/>
          <p:cNvSpPr txBox="1"/>
          <p:nvPr/>
        </p:nvSpPr>
        <p:spPr>
          <a:xfrm>
            <a:off x="6503832" y="2410827"/>
            <a:ext cx="4906850" cy="2062103"/>
          </a:xfrm>
          <a:prstGeom prst="rect">
            <a:avLst/>
          </a:prstGeom>
          <a:noFill/>
        </p:spPr>
        <p:txBody>
          <a:bodyPr wrap="square" rtlCol="0">
            <a:spAutoFit/>
          </a:bodyPr>
          <a:lstStyle/>
          <a:p>
            <a:pPr algn="ctr"/>
            <a:r>
              <a:rPr lang="en-US" sz="3200" dirty="0" smtClean="0"/>
              <a:t>Now it is time to add Columbus’s information into your exploration notebook!</a:t>
            </a:r>
            <a:endParaRPr lang="en-US" dirty="0"/>
          </a:p>
        </p:txBody>
      </p:sp>
    </p:spTree>
    <p:extLst>
      <p:ext uri="{BB962C8B-B14F-4D97-AF65-F5344CB8AC3E}">
        <p14:creationId xmlns:p14="http://schemas.microsoft.com/office/powerpoint/2010/main" val="356436870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440698" y="218941"/>
            <a:ext cx="4254172" cy="1300085"/>
          </a:xfrm>
        </p:spPr>
        <p:txBody>
          <a:bodyPr/>
          <a:lstStyle/>
          <a:p>
            <a:pPr algn="ctr"/>
            <a:r>
              <a:rPr lang="en-US" u="sng" dirty="0" smtClean="0">
                <a:solidFill>
                  <a:schemeClr val="accent1">
                    <a:lumMod val="60000"/>
                    <a:lumOff val="40000"/>
                  </a:schemeClr>
                </a:solidFill>
              </a:rPr>
              <a:t>Exit Slip</a:t>
            </a:r>
            <a:endParaRPr lang="en-US" u="sng" dirty="0">
              <a:solidFill>
                <a:schemeClr val="accent1">
                  <a:lumMod val="60000"/>
                  <a:lumOff val="40000"/>
                </a:schemeClr>
              </a:solidFill>
            </a:endParaRPr>
          </a:p>
        </p:txBody>
      </p:sp>
      <p:sp>
        <p:nvSpPr>
          <p:cNvPr id="3" name="Subtitle 2"/>
          <p:cNvSpPr>
            <a:spLocks noGrp="1"/>
          </p:cNvSpPr>
          <p:nvPr>
            <p:ph type="subTitle" idx="1"/>
          </p:nvPr>
        </p:nvSpPr>
        <p:spPr>
          <a:xfrm>
            <a:off x="542951" y="2175847"/>
            <a:ext cx="6907220" cy="2190090"/>
          </a:xfrm>
        </p:spPr>
        <p:txBody>
          <a:bodyPr>
            <a:noAutofit/>
          </a:bodyPr>
          <a:lstStyle/>
          <a:p>
            <a:pPr algn="ctr"/>
            <a:r>
              <a:rPr lang="en-US" sz="2800" cap="none" dirty="0" smtClean="0">
                <a:solidFill>
                  <a:schemeClr val="tx1">
                    <a:lumMod val="85000"/>
                  </a:schemeClr>
                </a:solidFill>
              </a:rPr>
              <a:t>List </a:t>
            </a:r>
            <a:r>
              <a:rPr lang="en-US" sz="2800" cap="none" dirty="0" smtClean="0">
                <a:solidFill>
                  <a:schemeClr val="tx1">
                    <a:lumMod val="85000"/>
                  </a:schemeClr>
                </a:solidFill>
              </a:rPr>
              <a:t>and explain the </a:t>
            </a:r>
            <a:r>
              <a:rPr lang="en-US" sz="2800" cap="none" dirty="0" smtClean="0">
                <a:solidFill>
                  <a:schemeClr val="tx1">
                    <a:lumMod val="85000"/>
                  </a:schemeClr>
                </a:solidFill>
              </a:rPr>
              <a:t>six topics of study for the Age of Exploration</a:t>
            </a:r>
            <a:r>
              <a:rPr lang="en-US" sz="2800" cap="none" dirty="0">
                <a:solidFill>
                  <a:schemeClr val="tx1">
                    <a:lumMod val="85000"/>
                  </a:schemeClr>
                </a:solidFill>
              </a:rPr>
              <a:t> </a:t>
            </a:r>
            <a:endParaRPr lang="en-US" sz="2800" cap="none" dirty="0" smtClean="0">
              <a:solidFill>
                <a:schemeClr val="tx1">
                  <a:lumMod val="85000"/>
                </a:schemeClr>
              </a:solidFill>
            </a:endParaRPr>
          </a:p>
          <a:p>
            <a:pPr algn="ctr"/>
            <a:endParaRPr lang="en-US" sz="2800" cap="none" dirty="0" smtClean="0">
              <a:solidFill>
                <a:schemeClr val="tx1">
                  <a:lumMod val="85000"/>
                </a:schemeClr>
              </a:solidFill>
            </a:endParaRPr>
          </a:p>
          <a:p>
            <a:pPr algn="ctr"/>
            <a:r>
              <a:rPr lang="en-US" sz="2800" cap="none" dirty="0" smtClean="0">
                <a:solidFill>
                  <a:schemeClr val="tx1">
                    <a:lumMod val="85000"/>
                  </a:schemeClr>
                </a:solidFill>
              </a:rPr>
              <a:t>OR</a:t>
            </a:r>
          </a:p>
          <a:p>
            <a:pPr algn="ctr"/>
            <a:endParaRPr lang="en-US" sz="2800" cap="none" dirty="0" smtClean="0">
              <a:solidFill>
                <a:schemeClr val="tx1">
                  <a:lumMod val="85000"/>
                </a:schemeClr>
              </a:solidFill>
            </a:endParaRPr>
          </a:p>
          <a:p>
            <a:pPr algn="ctr"/>
            <a:r>
              <a:rPr lang="en-US" sz="2800" cap="none" dirty="0" smtClean="0">
                <a:solidFill>
                  <a:schemeClr val="tx1">
                    <a:lumMod val="85000"/>
                  </a:schemeClr>
                </a:solidFill>
              </a:rPr>
              <a:t>Draw </a:t>
            </a:r>
            <a:r>
              <a:rPr lang="en-US" sz="2800" cap="none" dirty="0" smtClean="0">
                <a:solidFill>
                  <a:schemeClr val="tx1">
                    <a:lumMod val="85000"/>
                  </a:schemeClr>
                </a:solidFill>
              </a:rPr>
              <a:t>and explain the </a:t>
            </a:r>
            <a:r>
              <a:rPr lang="en-US" sz="2800" cap="none" dirty="0" smtClean="0">
                <a:solidFill>
                  <a:schemeClr val="tx1">
                    <a:lumMod val="85000"/>
                  </a:schemeClr>
                </a:solidFill>
              </a:rPr>
              <a:t>six topics of study for the Age of Exploration</a:t>
            </a:r>
            <a:endParaRPr lang="en-US" sz="2800" cap="none" dirty="0">
              <a:solidFill>
                <a:schemeClr val="tx1">
                  <a:lumMod val="85000"/>
                </a:schemeClr>
              </a:solidFill>
            </a:endParaRPr>
          </a:p>
        </p:txBody>
      </p:sp>
      <p:sp>
        <p:nvSpPr>
          <p:cNvPr id="4" name="TextBox 3"/>
          <p:cNvSpPr txBox="1"/>
          <p:nvPr/>
        </p:nvSpPr>
        <p:spPr>
          <a:xfrm>
            <a:off x="8654603" y="3167860"/>
            <a:ext cx="2343955" cy="1754326"/>
          </a:xfrm>
          <a:prstGeom prst="rect">
            <a:avLst/>
          </a:prstGeom>
          <a:noFill/>
          <a:ln w="76200">
            <a:solidFill>
              <a:schemeClr val="tx1"/>
            </a:solidFill>
          </a:ln>
        </p:spPr>
        <p:txBody>
          <a:bodyPr wrap="square" rtlCol="0">
            <a:spAutoFit/>
          </a:bodyPr>
          <a:lstStyle/>
          <a:p>
            <a:r>
              <a:rPr lang="en-US" dirty="0" smtClean="0"/>
              <a:t>Code Your Slip:</a:t>
            </a:r>
          </a:p>
          <a:p>
            <a:endParaRPr lang="en-US" dirty="0"/>
          </a:p>
          <a:p>
            <a:pPr lvl="0"/>
            <a:r>
              <a:rPr lang="en-US" b="1" dirty="0">
                <a:solidFill>
                  <a:srgbClr val="92D050"/>
                </a:solidFill>
              </a:rPr>
              <a:t>Green</a:t>
            </a:r>
            <a:r>
              <a:rPr lang="en-US" dirty="0"/>
              <a:t> – Got it!</a:t>
            </a:r>
          </a:p>
          <a:p>
            <a:pPr lvl="0"/>
            <a:r>
              <a:rPr lang="en-US" b="1" dirty="0">
                <a:solidFill>
                  <a:srgbClr val="FFFF00"/>
                </a:solidFill>
              </a:rPr>
              <a:t>Yellow</a:t>
            </a:r>
            <a:r>
              <a:rPr lang="en-US" dirty="0"/>
              <a:t> – Struggling</a:t>
            </a:r>
          </a:p>
          <a:p>
            <a:pPr lvl="0"/>
            <a:r>
              <a:rPr lang="en-US" b="1" dirty="0">
                <a:solidFill>
                  <a:srgbClr val="FF0000"/>
                </a:solidFill>
              </a:rPr>
              <a:t>Red</a:t>
            </a:r>
            <a:r>
              <a:rPr lang="en-US" dirty="0"/>
              <a:t> – Stuck</a:t>
            </a:r>
          </a:p>
          <a:p>
            <a:endParaRPr lang="en-US" dirty="0"/>
          </a:p>
        </p:txBody>
      </p:sp>
    </p:spTree>
    <p:extLst>
      <p:ext uri="{BB962C8B-B14F-4D97-AF65-F5344CB8AC3E}">
        <p14:creationId xmlns:p14="http://schemas.microsoft.com/office/powerpoint/2010/main" val="111824923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859262" y="296213"/>
            <a:ext cx="3417044" cy="1222812"/>
          </a:xfrm>
        </p:spPr>
        <p:txBody>
          <a:bodyPr/>
          <a:lstStyle/>
          <a:p>
            <a:r>
              <a:rPr lang="en-US" dirty="0" smtClean="0">
                <a:solidFill>
                  <a:schemeClr val="accent1">
                    <a:lumMod val="60000"/>
                    <a:lumOff val="40000"/>
                  </a:schemeClr>
                </a:solidFill>
              </a:rPr>
              <a:t>When?</a:t>
            </a:r>
            <a:endParaRPr lang="en-US" dirty="0">
              <a:solidFill>
                <a:schemeClr val="accent1">
                  <a:lumMod val="60000"/>
                  <a:lumOff val="40000"/>
                </a:schemeClr>
              </a:solidFill>
            </a:endParaRPr>
          </a:p>
        </p:txBody>
      </p:sp>
      <p:sp>
        <p:nvSpPr>
          <p:cNvPr id="3" name="Subtitle 2"/>
          <p:cNvSpPr>
            <a:spLocks noGrp="1"/>
          </p:cNvSpPr>
          <p:nvPr>
            <p:ph type="subTitle" idx="1"/>
          </p:nvPr>
        </p:nvSpPr>
        <p:spPr>
          <a:xfrm>
            <a:off x="330707" y="1944027"/>
            <a:ext cx="8825658" cy="861420"/>
          </a:xfrm>
        </p:spPr>
        <p:txBody>
          <a:bodyPr>
            <a:noAutofit/>
          </a:bodyPr>
          <a:lstStyle/>
          <a:p>
            <a:r>
              <a:rPr lang="en-US" sz="2800" cap="none" dirty="0" smtClean="0">
                <a:solidFill>
                  <a:schemeClr val="tx1">
                    <a:lumMod val="85000"/>
                  </a:schemeClr>
                </a:solidFill>
              </a:rPr>
              <a:t>Between the 1400s and 1600s, many Europeans came to America.</a:t>
            </a:r>
          </a:p>
          <a:p>
            <a:endParaRPr lang="en-US" sz="2800" cap="none" dirty="0">
              <a:solidFill>
                <a:schemeClr val="tx1">
                  <a:lumMod val="85000"/>
                </a:schemeClr>
              </a:solidFill>
            </a:endParaRPr>
          </a:p>
          <a:p>
            <a:r>
              <a:rPr lang="en-US" sz="2800" cap="none" dirty="0" smtClean="0">
                <a:solidFill>
                  <a:schemeClr val="tx1">
                    <a:lumMod val="85000"/>
                  </a:schemeClr>
                </a:solidFill>
              </a:rPr>
              <a:t>The Europeans believed they could claim the land by being the first to send explorers there.</a:t>
            </a:r>
          </a:p>
          <a:p>
            <a:endParaRPr lang="en-US" sz="2800" cap="none" dirty="0">
              <a:solidFill>
                <a:schemeClr val="tx1">
                  <a:lumMod val="85000"/>
                </a:schemeClr>
              </a:solidFill>
            </a:endParaRPr>
          </a:p>
          <a:p>
            <a:r>
              <a:rPr lang="en-US" sz="2800" cap="none" dirty="0" smtClean="0">
                <a:solidFill>
                  <a:schemeClr val="tx1">
                    <a:lumMod val="85000"/>
                  </a:schemeClr>
                </a:solidFill>
              </a:rPr>
              <a:t>The Europeans cared little about the American Indians who already lived there.</a:t>
            </a:r>
            <a:endParaRPr lang="en-US" sz="2800" cap="none" dirty="0">
              <a:solidFill>
                <a:schemeClr val="tx1">
                  <a:lumMod val="85000"/>
                </a:schemeClr>
              </a:solidFill>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822029" y="2805447"/>
            <a:ext cx="3065172" cy="2038339"/>
          </a:xfrm>
          <a:prstGeom prst="rect">
            <a:avLst/>
          </a:prstGeom>
          <a:ln w="38100">
            <a:solidFill>
              <a:schemeClr val="tx1"/>
            </a:solidFill>
          </a:ln>
        </p:spPr>
      </p:pic>
    </p:spTree>
    <p:extLst>
      <p:ext uri="{BB962C8B-B14F-4D97-AF65-F5344CB8AC3E}">
        <p14:creationId xmlns:p14="http://schemas.microsoft.com/office/powerpoint/2010/main" val="198224862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189558" y="309093"/>
            <a:ext cx="5246102" cy="1300085"/>
          </a:xfrm>
        </p:spPr>
        <p:txBody>
          <a:bodyPr/>
          <a:lstStyle/>
          <a:p>
            <a:r>
              <a:rPr lang="en-US" sz="8000" dirty="0" smtClean="0">
                <a:solidFill>
                  <a:schemeClr val="accent1">
                    <a:lumMod val="60000"/>
                    <a:lumOff val="40000"/>
                  </a:schemeClr>
                </a:solidFill>
              </a:rPr>
              <a:t>Question?</a:t>
            </a:r>
            <a:endParaRPr lang="en-US" sz="8000" dirty="0">
              <a:solidFill>
                <a:schemeClr val="accent1">
                  <a:lumMod val="60000"/>
                  <a:lumOff val="40000"/>
                </a:schemeClr>
              </a:solidFill>
            </a:endParaRPr>
          </a:p>
        </p:txBody>
      </p:sp>
      <p:sp>
        <p:nvSpPr>
          <p:cNvPr id="3" name="Subtitle 2"/>
          <p:cNvSpPr>
            <a:spLocks noGrp="1"/>
          </p:cNvSpPr>
          <p:nvPr>
            <p:ph type="subTitle" idx="1"/>
          </p:nvPr>
        </p:nvSpPr>
        <p:spPr>
          <a:xfrm>
            <a:off x="2899299" y="2343273"/>
            <a:ext cx="6366437" cy="3181765"/>
          </a:xfrm>
        </p:spPr>
        <p:txBody>
          <a:bodyPr>
            <a:normAutofit/>
          </a:bodyPr>
          <a:lstStyle/>
          <a:p>
            <a:pPr lvl="0" algn="ctr"/>
            <a:r>
              <a:rPr lang="en-US" sz="4000" cap="none" dirty="0" smtClean="0">
                <a:solidFill>
                  <a:schemeClr val="tx1">
                    <a:lumMod val="85000"/>
                  </a:schemeClr>
                </a:solidFill>
              </a:rPr>
              <a:t>Compare the exploration perspective of the </a:t>
            </a:r>
            <a:r>
              <a:rPr lang="en-US" sz="4000" cap="none" dirty="0">
                <a:solidFill>
                  <a:schemeClr val="tx1">
                    <a:lumMod val="85000"/>
                  </a:schemeClr>
                </a:solidFill>
              </a:rPr>
              <a:t>E</a:t>
            </a:r>
            <a:r>
              <a:rPr lang="en-US" sz="4000" cap="none" dirty="0" smtClean="0">
                <a:solidFill>
                  <a:schemeClr val="tx1">
                    <a:lumMod val="85000"/>
                  </a:schemeClr>
                </a:solidFill>
              </a:rPr>
              <a:t>uropeans to the exploration perspective of the Native </a:t>
            </a:r>
            <a:r>
              <a:rPr lang="en-US" sz="4000" cap="none" dirty="0">
                <a:solidFill>
                  <a:schemeClr val="tx1">
                    <a:lumMod val="85000"/>
                  </a:schemeClr>
                </a:solidFill>
              </a:rPr>
              <a:t>A</a:t>
            </a:r>
            <a:r>
              <a:rPr lang="en-US" sz="4000" cap="none" dirty="0" smtClean="0">
                <a:solidFill>
                  <a:schemeClr val="tx1">
                    <a:lumMod val="85000"/>
                  </a:schemeClr>
                </a:solidFill>
              </a:rPr>
              <a:t>mericans.</a:t>
            </a:r>
          </a:p>
          <a:p>
            <a:endParaRPr lang="en-US" sz="2400" dirty="0"/>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430257" y="3000779"/>
            <a:ext cx="2304490" cy="3464417"/>
          </a:xfrm>
          <a:prstGeom prst="rect">
            <a:avLst/>
          </a:prstGeom>
          <a:ln w="38100">
            <a:solidFill>
              <a:schemeClr val="tx1"/>
            </a:solidFill>
          </a:ln>
        </p:spPr>
      </p:pic>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18899" y="3000779"/>
            <a:ext cx="2538035" cy="3464417"/>
          </a:xfrm>
          <a:prstGeom prst="rect">
            <a:avLst/>
          </a:prstGeom>
          <a:ln w="38100">
            <a:solidFill>
              <a:schemeClr val="tx1"/>
            </a:solidFill>
          </a:ln>
        </p:spPr>
      </p:pic>
    </p:spTree>
    <p:extLst>
      <p:ext uri="{BB962C8B-B14F-4D97-AF65-F5344CB8AC3E}">
        <p14:creationId xmlns:p14="http://schemas.microsoft.com/office/powerpoint/2010/main" val="66818566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653198" y="193183"/>
            <a:ext cx="3829169" cy="1016750"/>
          </a:xfrm>
        </p:spPr>
        <p:txBody>
          <a:bodyPr/>
          <a:lstStyle/>
          <a:p>
            <a:r>
              <a:rPr lang="en-US" dirty="0" smtClean="0">
                <a:solidFill>
                  <a:schemeClr val="accent1">
                    <a:lumMod val="60000"/>
                    <a:lumOff val="40000"/>
                  </a:schemeClr>
                </a:solidFill>
              </a:rPr>
              <a:t>Answers</a:t>
            </a:r>
            <a:endParaRPr lang="en-US" dirty="0">
              <a:solidFill>
                <a:schemeClr val="accent1">
                  <a:lumMod val="60000"/>
                  <a:lumOff val="40000"/>
                </a:schemeClr>
              </a:solidFill>
            </a:endParaRPr>
          </a:p>
        </p:txBody>
      </p:sp>
      <p:sp>
        <p:nvSpPr>
          <p:cNvPr id="5" name="TextBox 4"/>
          <p:cNvSpPr txBox="1"/>
          <p:nvPr/>
        </p:nvSpPr>
        <p:spPr>
          <a:xfrm>
            <a:off x="5911402" y="1344753"/>
            <a:ext cx="5293217" cy="1938992"/>
          </a:xfrm>
          <a:prstGeom prst="rect">
            <a:avLst/>
          </a:prstGeom>
          <a:noFill/>
        </p:spPr>
        <p:txBody>
          <a:bodyPr wrap="square" rtlCol="0">
            <a:spAutoFit/>
          </a:bodyPr>
          <a:lstStyle/>
          <a:p>
            <a:pPr marL="342900" indent="-342900">
              <a:buFont typeface="Arial" panose="020B0604020202020204" pitchFamily="34" charset="0"/>
              <a:buChar char="•"/>
            </a:pPr>
            <a:r>
              <a:rPr lang="en-US" sz="2400" dirty="0">
                <a:solidFill>
                  <a:schemeClr val="tx1">
                    <a:lumMod val="85000"/>
                  </a:schemeClr>
                </a:solidFill>
              </a:rPr>
              <a:t>Native American Perspective</a:t>
            </a:r>
          </a:p>
          <a:p>
            <a:r>
              <a:rPr lang="en-US" sz="2400" dirty="0">
                <a:solidFill>
                  <a:schemeClr val="tx1">
                    <a:lumMod val="85000"/>
                  </a:schemeClr>
                </a:solidFill>
              </a:rPr>
              <a:t>		- Loss of </a:t>
            </a:r>
            <a:r>
              <a:rPr lang="en-US" sz="2400" dirty="0" smtClean="0">
                <a:solidFill>
                  <a:schemeClr val="tx1">
                    <a:lumMod val="85000"/>
                  </a:schemeClr>
                </a:solidFill>
              </a:rPr>
              <a:t>land</a:t>
            </a:r>
            <a:endParaRPr lang="en-US" sz="2400" dirty="0">
              <a:solidFill>
                <a:schemeClr val="tx1">
                  <a:lumMod val="85000"/>
                </a:schemeClr>
              </a:solidFill>
            </a:endParaRPr>
          </a:p>
          <a:p>
            <a:r>
              <a:rPr lang="en-US" sz="2400" dirty="0">
                <a:solidFill>
                  <a:schemeClr val="tx1">
                    <a:lumMod val="85000"/>
                  </a:schemeClr>
                </a:solidFill>
              </a:rPr>
              <a:t>		- Fighting</a:t>
            </a:r>
          </a:p>
          <a:p>
            <a:r>
              <a:rPr lang="en-US" sz="2400" dirty="0">
                <a:solidFill>
                  <a:schemeClr val="tx1">
                    <a:lumMod val="85000"/>
                  </a:schemeClr>
                </a:solidFill>
              </a:rPr>
              <a:t>		- Slavery (mines, farms)</a:t>
            </a:r>
          </a:p>
          <a:p>
            <a:r>
              <a:rPr lang="en-US" sz="2400" dirty="0">
                <a:solidFill>
                  <a:schemeClr val="tx1">
                    <a:lumMod val="85000"/>
                  </a:schemeClr>
                </a:solidFill>
              </a:rPr>
              <a:t>		- Disease</a:t>
            </a:r>
          </a:p>
        </p:txBody>
      </p:sp>
      <p:sp>
        <p:nvSpPr>
          <p:cNvPr id="7" name="TextBox 6"/>
          <p:cNvSpPr txBox="1"/>
          <p:nvPr/>
        </p:nvSpPr>
        <p:spPr>
          <a:xfrm>
            <a:off x="824247" y="1344753"/>
            <a:ext cx="4443211" cy="1938992"/>
          </a:xfrm>
          <a:prstGeom prst="rect">
            <a:avLst/>
          </a:prstGeom>
          <a:noFill/>
        </p:spPr>
        <p:txBody>
          <a:bodyPr wrap="square" rtlCol="0">
            <a:spAutoFit/>
          </a:bodyPr>
          <a:lstStyle/>
          <a:p>
            <a:pPr marL="342900" indent="-342900">
              <a:buFont typeface="Arial" panose="020B0604020202020204" pitchFamily="34" charset="0"/>
              <a:buChar char="•"/>
            </a:pPr>
            <a:r>
              <a:rPr lang="en-US" sz="2400" dirty="0">
                <a:solidFill>
                  <a:schemeClr val="tx1">
                    <a:lumMod val="85000"/>
                  </a:schemeClr>
                </a:solidFill>
              </a:rPr>
              <a:t>European Perspective</a:t>
            </a:r>
          </a:p>
          <a:p>
            <a:r>
              <a:rPr lang="en-US" sz="2400" dirty="0">
                <a:solidFill>
                  <a:schemeClr val="tx1">
                    <a:lumMod val="85000"/>
                  </a:schemeClr>
                </a:solidFill>
              </a:rPr>
              <a:t>		- Wealth</a:t>
            </a:r>
          </a:p>
          <a:p>
            <a:r>
              <a:rPr lang="en-US" sz="2400" dirty="0">
                <a:solidFill>
                  <a:schemeClr val="tx1">
                    <a:lumMod val="85000"/>
                  </a:schemeClr>
                </a:solidFill>
              </a:rPr>
              <a:t>		- New trade routes</a:t>
            </a:r>
          </a:p>
          <a:p>
            <a:r>
              <a:rPr lang="en-US" sz="2400" dirty="0">
                <a:solidFill>
                  <a:schemeClr val="tx1">
                    <a:lumMod val="85000"/>
                  </a:schemeClr>
                </a:solidFill>
              </a:rPr>
              <a:t>		- Improved maps</a:t>
            </a:r>
          </a:p>
          <a:p>
            <a:r>
              <a:rPr lang="en-US" sz="2400" dirty="0">
                <a:solidFill>
                  <a:schemeClr val="tx1">
                    <a:lumMod val="85000"/>
                  </a:schemeClr>
                </a:solidFill>
              </a:rPr>
              <a:t>		- New settlements</a:t>
            </a:r>
          </a:p>
        </p:txBody>
      </p:sp>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51773" y="3613111"/>
            <a:ext cx="5632018" cy="2928649"/>
          </a:xfrm>
          <a:prstGeom prst="rect">
            <a:avLst/>
          </a:prstGeom>
          <a:ln w="38100">
            <a:solidFill>
              <a:schemeClr val="tx1"/>
            </a:solidFill>
          </a:ln>
        </p:spPr>
      </p:pic>
      <p:sp>
        <p:nvSpPr>
          <p:cNvPr id="3" name="TextBox 2"/>
          <p:cNvSpPr txBox="1"/>
          <p:nvPr/>
        </p:nvSpPr>
        <p:spPr>
          <a:xfrm>
            <a:off x="8558010" y="5341431"/>
            <a:ext cx="2511381" cy="1200329"/>
          </a:xfrm>
          <a:prstGeom prst="rect">
            <a:avLst/>
          </a:prstGeom>
          <a:noFill/>
        </p:spPr>
        <p:txBody>
          <a:bodyPr wrap="square" rtlCol="0">
            <a:spAutoFit/>
          </a:bodyPr>
          <a:lstStyle/>
          <a:p>
            <a:r>
              <a:rPr lang="en-US" sz="2400" b="1" dirty="0" smtClean="0">
                <a:solidFill>
                  <a:schemeClr val="accent1">
                    <a:lumMod val="60000"/>
                    <a:lumOff val="40000"/>
                  </a:schemeClr>
                </a:solidFill>
              </a:rPr>
              <a:t>Add this information to your notebook! </a:t>
            </a:r>
            <a:endParaRPr lang="en-US" sz="2400" b="1" dirty="0">
              <a:solidFill>
                <a:schemeClr val="accent1">
                  <a:lumMod val="60000"/>
                  <a:lumOff val="40000"/>
                </a:schemeClr>
              </a:solidFill>
            </a:endParaRPr>
          </a:p>
        </p:txBody>
      </p:sp>
    </p:spTree>
    <p:extLst>
      <p:ext uri="{BB962C8B-B14F-4D97-AF65-F5344CB8AC3E}">
        <p14:creationId xmlns:p14="http://schemas.microsoft.com/office/powerpoint/2010/main" val="318948620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39799" y="296214"/>
            <a:ext cx="9521631" cy="2008423"/>
          </a:xfrm>
        </p:spPr>
        <p:txBody>
          <a:bodyPr/>
          <a:lstStyle/>
          <a:p>
            <a:pPr algn="ctr"/>
            <a:r>
              <a:rPr lang="en-US" sz="6000" dirty="0" smtClean="0">
                <a:solidFill>
                  <a:schemeClr val="accent1">
                    <a:lumMod val="60000"/>
                    <a:lumOff val="40000"/>
                  </a:schemeClr>
                </a:solidFill>
              </a:rPr>
              <a:t>Exploration Changed the History of the World!</a:t>
            </a:r>
            <a:endParaRPr lang="en-US" sz="6000" dirty="0">
              <a:solidFill>
                <a:schemeClr val="accent1">
                  <a:lumMod val="60000"/>
                  <a:lumOff val="40000"/>
                </a:schemeClr>
              </a:solidFill>
            </a:endParaRPr>
          </a:p>
        </p:txBody>
      </p:sp>
      <p:sp>
        <p:nvSpPr>
          <p:cNvPr id="3" name="Subtitle 2"/>
          <p:cNvSpPr>
            <a:spLocks noGrp="1"/>
          </p:cNvSpPr>
          <p:nvPr>
            <p:ph type="subTitle" idx="1"/>
          </p:nvPr>
        </p:nvSpPr>
        <p:spPr>
          <a:xfrm>
            <a:off x="523889" y="6004484"/>
            <a:ext cx="11157248" cy="861420"/>
          </a:xfrm>
        </p:spPr>
        <p:txBody>
          <a:bodyPr>
            <a:noAutofit/>
          </a:bodyPr>
          <a:lstStyle/>
          <a:p>
            <a:r>
              <a:rPr lang="en-US" sz="2600" cap="none" dirty="0" smtClean="0">
                <a:solidFill>
                  <a:schemeClr val="tx1">
                    <a:lumMod val="85000"/>
                  </a:schemeClr>
                </a:solidFill>
              </a:rPr>
              <a:t>We will be studying EIGHT European explorers throughout this week.</a:t>
            </a:r>
            <a:endParaRPr lang="en-US" sz="2600" cap="none" dirty="0">
              <a:solidFill>
                <a:schemeClr val="tx1">
                  <a:lumMod val="85000"/>
                </a:schemeClr>
              </a:solidFill>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18400" y="2625713"/>
            <a:ext cx="5962917" cy="3057695"/>
          </a:xfrm>
          <a:prstGeom prst="rect">
            <a:avLst/>
          </a:prstGeom>
          <a:ln w="76200">
            <a:solidFill>
              <a:schemeClr val="tx1"/>
            </a:solidFill>
          </a:ln>
        </p:spPr>
      </p:pic>
    </p:spTree>
    <p:extLst>
      <p:ext uri="{BB962C8B-B14F-4D97-AF65-F5344CB8AC3E}">
        <p14:creationId xmlns:p14="http://schemas.microsoft.com/office/powerpoint/2010/main" val="75123825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34851" y="171104"/>
            <a:ext cx="10290220" cy="1106902"/>
          </a:xfrm>
        </p:spPr>
        <p:txBody>
          <a:bodyPr/>
          <a:lstStyle/>
          <a:p>
            <a:r>
              <a:rPr lang="en-US" sz="6000" u="sng" dirty="0" smtClean="0">
                <a:solidFill>
                  <a:schemeClr val="accent1">
                    <a:lumMod val="60000"/>
                    <a:lumOff val="40000"/>
                  </a:schemeClr>
                </a:solidFill>
              </a:rPr>
              <a:t>Exploration Topics of Study</a:t>
            </a:r>
            <a:endParaRPr lang="en-US" sz="6000" u="sng" dirty="0">
              <a:solidFill>
                <a:schemeClr val="accent1">
                  <a:lumMod val="60000"/>
                  <a:lumOff val="40000"/>
                </a:schemeClr>
              </a:solidFill>
            </a:endParaRPr>
          </a:p>
        </p:txBody>
      </p:sp>
      <p:sp>
        <p:nvSpPr>
          <p:cNvPr id="5" name="TextBox 4"/>
          <p:cNvSpPr txBox="1"/>
          <p:nvPr/>
        </p:nvSpPr>
        <p:spPr>
          <a:xfrm>
            <a:off x="843564" y="1625798"/>
            <a:ext cx="6555347" cy="5232202"/>
          </a:xfrm>
          <a:prstGeom prst="rect">
            <a:avLst/>
          </a:prstGeom>
          <a:noFill/>
        </p:spPr>
        <p:txBody>
          <a:bodyPr wrap="square" rtlCol="0">
            <a:spAutoFit/>
          </a:bodyPr>
          <a:lstStyle/>
          <a:p>
            <a:pPr marL="514350" indent="-514350">
              <a:lnSpc>
                <a:spcPct val="150000"/>
              </a:lnSpc>
              <a:buAutoNum type="arabicPeriod"/>
            </a:pPr>
            <a:r>
              <a:rPr lang="en-US" sz="3400" dirty="0" smtClean="0"/>
              <a:t>Personal Background</a:t>
            </a:r>
          </a:p>
          <a:p>
            <a:pPr marL="514350" indent="-514350">
              <a:lnSpc>
                <a:spcPct val="150000"/>
              </a:lnSpc>
              <a:buAutoNum type="arabicPeriod"/>
            </a:pPr>
            <a:r>
              <a:rPr lang="en-US" sz="3400" dirty="0" smtClean="0"/>
              <a:t>Motives</a:t>
            </a:r>
          </a:p>
          <a:p>
            <a:pPr marL="514350" indent="-514350">
              <a:lnSpc>
                <a:spcPct val="150000"/>
              </a:lnSpc>
              <a:buAutoNum type="arabicPeriod"/>
            </a:pPr>
            <a:r>
              <a:rPr lang="en-US" sz="3400" dirty="0" smtClean="0"/>
              <a:t>Sponsor</a:t>
            </a:r>
          </a:p>
          <a:p>
            <a:pPr marL="514350" indent="-514350">
              <a:lnSpc>
                <a:spcPct val="150000"/>
              </a:lnSpc>
              <a:buAutoNum type="arabicPeriod"/>
            </a:pPr>
            <a:r>
              <a:rPr lang="en-US" sz="3400" dirty="0" smtClean="0"/>
              <a:t>Dates of Exploration</a:t>
            </a:r>
          </a:p>
          <a:p>
            <a:pPr marL="514350" indent="-514350">
              <a:lnSpc>
                <a:spcPct val="150000"/>
              </a:lnSpc>
              <a:buAutoNum type="arabicPeriod"/>
            </a:pPr>
            <a:r>
              <a:rPr lang="en-US" sz="3400" dirty="0" smtClean="0"/>
              <a:t>Route of Exploration</a:t>
            </a:r>
          </a:p>
          <a:p>
            <a:pPr marL="514350" indent="-514350">
              <a:lnSpc>
                <a:spcPct val="150000"/>
              </a:lnSpc>
              <a:buAutoNum type="arabicPeriod"/>
            </a:pPr>
            <a:r>
              <a:rPr lang="en-US" sz="3400" dirty="0" smtClean="0"/>
              <a:t>Impact</a:t>
            </a:r>
          </a:p>
          <a:p>
            <a:endParaRPr lang="en-US" sz="2800" dirty="0"/>
          </a:p>
        </p:txBody>
      </p:sp>
      <p:sp>
        <p:nvSpPr>
          <p:cNvPr id="7" name="Right Arrow 6"/>
          <p:cNvSpPr/>
          <p:nvPr/>
        </p:nvSpPr>
        <p:spPr>
          <a:xfrm rot="10800000">
            <a:off x="6581104" y="2634348"/>
            <a:ext cx="4732985" cy="2768958"/>
          </a:xfrm>
          <a:prstGeom prst="rightArrow">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lumMod val="60000"/>
                  <a:lumOff val="40000"/>
                </a:schemeClr>
              </a:solidFill>
            </a:endParaRPr>
          </a:p>
        </p:txBody>
      </p:sp>
      <p:sp>
        <p:nvSpPr>
          <p:cNvPr id="8" name="TextBox 7"/>
          <p:cNvSpPr txBox="1"/>
          <p:nvPr/>
        </p:nvSpPr>
        <p:spPr>
          <a:xfrm>
            <a:off x="7894747" y="3757217"/>
            <a:ext cx="2923505" cy="523220"/>
          </a:xfrm>
          <a:prstGeom prst="rect">
            <a:avLst/>
          </a:prstGeom>
          <a:noFill/>
        </p:spPr>
        <p:txBody>
          <a:bodyPr wrap="square" rtlCol="0">
            <a:spAutoFit/>
          </a:bodyPr>
          <a:lstStyle/>
          <a:p>
            <a:r>
              <a:rPr lang="en-US" sz="2800" dirty="0" smtClean="0"/>
              <a:t>Very Important!</a:t>
            </a:r>
            <a:endParaRPr lang="en-US" sz="2800" dirty="0"/>
          </a:p>
        </p:txBody>
      </p:sp>
    </p:spTree>
    <p:extLst>
      <p:ext uri="{BB962C8B-B14F-4D97-AF65-F5344CB8AC3E}">
        <p14:creationId xmlns:p14="http://schemas.microsoft.com/office/powerpoint/2010/main" val="107143341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59495" y="283333"/>
            <a:ext cx="9959513" cy="1145539"/>
          </a:xfrm>
        </p:spPr>
        <p:txBody>
          <a:bodyPr/>
          <a:lstStyle/>
          <a:p>
            <a:r>
              <a:rPr lang="en-US" dirty="0" smtClean="0">
                <a:solidFill>
                  <a:schemeClr val="accent1">
                    <a:lumMod val="60000"/>
                    <a:lumOff val="40000"/>
                  </a:schemeClr>
                </a:solidFill>
              </a:rPr>
              <a:t>Personal Background</a:t>
            </a:r>
            <a:endParaRPr lang="en-US" dirty="0">
              <a:solidFill>
                <a:schemeClr val="accent1">
                  <a:lumMod val="60000"/>
                  <a:lumOff val="40000"/>
                </a:schemeClr>
              </a:solidFill>
            </a:endParaRPr>
          </a:p>
        </p:txBody>
      </p:sp>
      <p:sp>
        <p:nvSpPr>
          <p:cNvPr id="3" name="Subtitle 2"/>
          <p:cNvSpPr>
            <a:spLocks noGrp="1"/>
          </p:cNvSpPr>
          <p:nvPr>
            <p:ph type="subTitle" idx="1"/>
          </p:nvPr>
        </p:nvSpPr>
        <p:spPr>
          <a:xfrm>
            <a:off x="1026422" y="1634934"/>
            <a:ext cx="8825658" cy="915082"/>
          </a:xfrm>
        </p:spPr>
        <p:txBody>
          <a:bodyPr>
            <a:normAutofit lnSpcReduction="10000"/>
          </a:bodyPr>
          <a:lstStyle/>
          <a:p>
            <a:pPr algn="ctr"/>
            <a:r>
              <a:rPr lang="en-US" cap="none" dirty="0" smtClean="0"/>
              <a:t>* </a:t>
            </a:r>
            <a:r>
              <a:rPr lang="en-US" sz="2800" cap="none" dirty="0"/>
              <a:t>W</a:t>
            </a:r>
            <a:r>
              <a:rPr lang="en-US" sz="2800" cap="none" dirty="0" smtClean="0"/>
              <a:t>hat did the </a:t>
            </a:r>
            <a:r>
              <a:rPr lang="en-US" sz="2800" cap="none" dirty="0"/>
              <a:t>E</a:t>
            </a:r>
            <a:r>
              <a:rPr lang="en-US" sz="2800" cap="none" dirty="0" smtClean="0"/>
              <a:t>uropean do before he became an explorer?</a:t>
            </a:r>
            <a:endParaRPr lang="en-US" sz="2800" cap="none" dirty="0"/>
          </a:p>
        </p:txBody>
      </p:sp>
      <p:pic>
        <p:nvPicPr>
          <p:cNvPr id="4" name="irc_mi" descr="http://static.abcteach.com/content_preview/16th_century_nobleman_bw_t0.jpg">
            <a:hlinkClick r:id="rId2"/>
          </p:cNvPr>
          <p:cNvPicPr/>
          <p:nvPr/>
        </p:nvPicPr>
        <p:blipFill rotWithShape="1">
          <a:blip r:embed="rId3">
            <a:extLst>
              <a:ext uri="{28A0092B-C50C-407E-A947-70E740481C1C}">
                <a14:useLocalDpi xmlns:a14="http://schemas.microsoft.com/office/drawing/2010/main" val="0"/>
              </a:ext>
            </a:extLst>
          </a:blip>
          <a:srcRect l="4687" t="4838" r="3125" b="2419"/>
          <a:stretch/>
        </p:blipFill>
        <p:spPr bwMode="auto">
          <a:xfrm>
            <a:off x="1642892" y="3142445"/>
            <a:ext cx="1416676" cy="2485622"/>
          </a:xfrm>
          <a:prstGeom prst="rect">
            <a:avLst/>
          </a:prstGeom>
          <a:noFill/>
          <a:ln w="38100">
            <a:solidFill>
              <a:schemeClr val="bg1"/>
            </a:solidFill>
          </a:ln>
          <a:extLst>
            <a:ext uri="{53640926-AAD7-44D8-BBD7-CCE9431645EC}">
              <a14:shadowObscured xmlns:a14="http://schemas.microsoft.com/office/drawing/2010/main"/>
            </a:ext>
          </a:extLst>
        </p:spPr>
      </p:pic>
      <p:pic>
        <p:nvPicPr>
          <p:cNvPr id="5" name="irc_mi" descr="http://www.kidsplaycolor.com/wp-content/uploads/2014/02/Native-American-Trading-with-European-Merchant-Coloring-Page.jpg">
            <a:hlinkClick r:id="rId4"/>
          </p:cNvPr>
          <p:cNvPicPr/>
          <p:nvPr/>
        </p:nvPicPr>
        <p:blipFill rotWithShape="1">
          <a:blip r:embed="rId5" cstate="print">
            <a:extLst>
              <a:ext uri="{28A0092B-C50C-407E-A947-70E740481C1C}">
                <a14:useLocalDpi xmlns:a14="http://schemas.microsoft.com/office/drawing/2010/main" val="0"/>
              </a:ext>
            </a:extLst>
          </a:blip>
          <a:srcRect t="5148" r="48585" b="-1"/>
          <a:stretch/>
        </p:blipFill>
        <p:spPr bwMode="auto">
          <a:xfrm>
            <a:off x="4021931" y="3142445"/>
            <a:ext cx="1417320" cy="2485622"/>
          </a:xfrm>
          <a:prstGeom prst="rect">
            <a:avLst/>
          </a:prstGeom>
          <a:noFill/>
          <a:ln w="38100">
            <a:solidFill>
              <a:schemeClr val="bg1"/>
            </a:solidFill>
          </a:ln>
          <a:extLst>
            <a:ext uri="{53640926-AAD7-44D8-BBD7-CCE9431645EC}">
              <a14:shadowObscured xmlns:a14="http://schemas.microsoft.com/office/drawing/2010/main"/>
            </a:ext>
          </a:extLst>
        </p:spPr>
      </p:pic>
      <p:pic>
        <p:nvPicPr>
          <p:cNvPr id="6" name="irc_mi" descr="https://o.quizlet.com/CPp.jOizpksUWrJDX1pTHg_m.jpg">
            <a:hlinkClick r:id="rId6"/>
          </p:cNvPr>
          <p:cNvPicPr/>
          <p:nvPr/>
        </p:nvPicPr>
        <p:blipFill rotWithShape="1">
          <a:blip r:embed="rId7">
            <a:biLevel thresh="50000"/>
            <a:extLst>
              <a:ext uri="{28A0092B-C50C-407E-A947-70E740481C1C}">
                <a14:useLocalDpi xmlns:a14="http://schemas.microsoft.com/office/drawing/2010/main" val="0"/>
              </a:ext>
            </a:extLst>
          </a:blip>
          <a:srcRect l="10929" r="18033"/>
          <a:stretch/>
        </p:blipFill>
        <p:spPr bwMode="auto">
          <a:xfrm>
            <a:off x="6325278" y="3142445"/>
            <a:ext cx="1417320" cy="2485622"/>
          </a:xfrm>
          <a:prstGeom prst="rect">
            <a:avLst/>
          </a:prstGeom>
          <a:noFill/>
          <a:ln w="38100">
            <a:solidFill>
              <a:schemeClr val="bg1"/>
            </a:solidFill>
          </a:ln>
          <a:extLst>
            <a:ext uri="{53640926-AAD7-44D8-BBD7-CCE9431645EC}">
              <a14:shadowObscured xmlns:a14="http://schemas.microsoft.com/office/drawing/2010/main"/>
            </a:ext>
          </a:extLst>
        </p:spPr>
      </p:pic>
      <p:pic>
        <p:nvPicPr>
          <p:cNvPr id="7" name="irc_mi" descr="http://etc.usf.edu/clipart/1600/1689/pikeman_1_md.gif">
            <a:hlinkClick r:id="rId8"/>
          </p:cNvPr>
          <p:cNvPicPr/>
          <p:nvPr/>
        </p:nvPicPr>
        <p:blipFill rotWithShape="1">
          <a:blip r:embed="rId9" cstate="print">
            <a:extLst>
              <a:ext uri="{28A0092B-C50C-407E-A947-70E740481C1C}">
                <a14:useLocalDpi xmlns:a14="http://schemas.microsoft.com/office/drawing/2010/main" val="0"/>
              </a:ext>
            </a:extLst>
          </a:blip>
          <a:srcRect l="52580"/>
          <a:stretch/>
        </p:blipFill>
        <p:spPr bwMode="auto">
          <a:xfrm>
            <a:off x="8653547" y="3142445"/>
            <a:ext cx="1417320" cy="2485622"/>
          </a:xfrm>
          <a:prstGeom prst="rect">
            <a:avLst/>
          </a:prstGeom>
          <a:noFill/>
          <a:ln w="38100">
            <a:solidFill>
              <a:schemeClr val="bg1"/>
            </a:solidFill>
          </a:ln>
          <a:extLst>
            <a:ext uri="{53640926-AAD7-44D8-BBD7-CCE9431645EC}">
              <a14:shadowObscured xmlns:a14="http://schemas.microsoft.com/office/drawing/2010/main"/>
            </a:ext>
          </a:extLst>
        </p:spPr>
      </p:pic>
      <p:sp>
        <p:nvSpPr>
          <p:cNvPr id="8" name="TextBox 7"/>
          <p:cNvSpPr txBox="1"/>
          <p:nvPr/>
        </p:nvSpPr>
        <p:spPr>
          <a:xfrm>
            <a:off x="1738648" y="5743977"/>
            <a:ext cx="1902371" cy="369332"/>
          </a:xfrm>
          <a:prstGeom prst="rect">
            <a:avLst/>
          </a:prstGeom>
          <a:noFill/>
        </p:spPr>
        <p:txBody>
          <a:bodyPr wrap="square" rtlCol="0">
            <a:spAutoFit/>
          </a:bodyPr>
          <a:lstStyle/>
          <a:p>
            <a:r>
              <a:rPr lang="en-US" dirty="0" smtClean="0"/>
              <a:t>Nobleman</a:t>
            </a:r>
            <a:endParaRPr lang="en-US" dirty="0"/>
          </a:p>
        </p:txBody>
      </p:sp>
      <p:sp>
        <p:nvSpPr>
          <p:cNvPr id="9" name="TextBox 8"/>
          <p:cNvSpPr txBox="1"/>
          <p:nvPr/>
        </p:nvSpPr>
        <p:spPr>
          <a:xfrm>
            <a:off x="6638468" y="5743977"/>
            <a:ext cx="1902371" cy="369332"/>
          </a:xfrm>
          <a:prstGeom prst="rect">
            <a:avLst/>
          </a:prstGeom>
          <a:noFill/>
        </p:spPr>
        <p:txBody>
          <a:bodyPr wrap="square" rtlCol="0">
            <a:spAutoFit/>
          </a:bodyPr>
          <a:lstStyle/>
          <a:p>
            <a:r>
              <a:rPr lang="en-US" dirty="0" smtClean="0"/>
              <a:t>Sailor</a:t>
            </a:r>
            <a:endParaRPr lang="en-US" dirty="0"/>
          </a:p>
        </p:txBody>
      </p:sp>
      <p:sp>
        <p:nvSpPr>
          <p:cNvPr id="10" name="TextBox 9"/>
          <p:cNvSpPr txBox="1"/>
          <p:nvPr/>
        </p:nvSpPr>
        <p:spPr>
          <a:xfrm>
            <a:off x="8998039" y="5743977"/>
            <a:ext cx="1902371" cy="369332"/>
          </a:xfrm>
          <a:prstGeom prst="rect">
            <a:avLst/>
          </a:prstGeom>
          <a:noFill/>
        </p:spPr>
        <p:txBody>
          <a:bodyPr wrap="square" rtlCol="0">
            <a:spAutoFit/>
          </a:bodyPr>
          <a:lstStyle/>
          <a:p>
            <a:r>
              <a:rPr lang="en-US" dirty="0" smtClean="0"/>
              <a:t>Solider</a:t>
            </a:r>
            <a:endParaRPr lang="en-US" dirty="0"/>
          </a:p>
        </p:txBody>
      </p:sp>
      <p:sp>
        <p:nvSpPr>
          <p:cNvPr id="11" name="TextBox 10"/>
          <p:cNvSpPr txBox="1"/>
          <p:nvPr/>
        </p:nvSpPr>
        <p:spPr>
          <a:xfrm>
            <a:off x="4098219" y="5743977"/>
            <a:ext cx="1902371" cy="369332"/>
          </a:xfrm>
          <a:prstGeom prst="rect">
            <a:avLst/>
          </a:prstGeom>
          <a:noFill/>
        </p:spPr>
        <p:txBody>
          <a:bodyPr wrap="square" rtlCol="0">
            <a:spAutoFit/>
          </a:bodyPr>
          <a:lstStyle/>
          <a:p>
            <a:r>
              <a:rPr lang="en-US" dirty="0" smtClean="0"/>
              <a:t>Merchant</a:t>
            </a:r>
            <a:endParaRPr lang="en-US" dirty="0"/>
          </a:p>
        </p:txBody>
      </p:sp>
    </p:spTree>
    <p:extLst>
      <p:ext uri="{BB962C8B-B14F-4D97-AF65-F5344CB8AC3E}">
        <p14:creationId xmlns:p14="http://schemas.microsoft.com/office/powerpoint/2010/main" val="316215256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704715" y="90152"/>
            <a:ext cx="3726138" cy="1312964"/>
          </a:xfrm>
        </p:spPr>
        <p:txBody>
          <a:bodyPr/>
          <a:lstStyle/>
          <a:p>
            <a:r>
              <a:rPr lang="en-US" dirty="0" smtClean="0">
                <a:solidFill>
                  <a:schemeClr val="accent1">
                    <a:lumMod val="60000"/>
                    <a:lumOff val="40000"/>
                  </a:schemeClr>
                </a:solidFill>
              </a:rPr>
              <a:t>Motives</a:t>
            </a:r>
            <a:endParaRPr lang="en-US" dirty="0">
              <a:solidFill>
                <a:schemeClr val="accent1">
                  <a:lumMod val="60000"/>
                  <a:lumOff val="40000"/>
                </a:schemeClr>
              </a:solidFill>
            </a:endParaRPr>
          </a:p>
        </p:txBody>
      </p:sp>
      <p:sp>
        <p:nvSpPr>
          <p:cNvPr id="3" name="Subtitle 2"/>
          <p:cNvSpPr>
            <a:spLocks noGrp="1"/>
          </p:cNvSpPr>
          <p:nvPr>
            <p:ph type="subTitle" idx="1"/>
          </p:nvPr>
        </p:nvSpPr>
        <p:spPr>
          <a:xfrm>
            <a:off x="1464049" y="1583418"/>
            <a:ext cx="8825658" cy="861420"/>
          </a:xfrm>
        </p:spPr>
        <p:txBody>
          <a:bodyPr>
            <a:noAutofit/>
          </a:bodyPr>
          <a:lstStyle/>
          <a:p>
            <a:r>
              <a:rPr lang="en-US" sz="2800" cap="none" dirty="0"/>
              <a:t>W</a:t>
            </a:r>
            <a:r>
              <a:rPr lang="en-US" sz="2800" cap="none" dirty="0" smtClean="0"/>
              <a:t>hat encouraged the </a:t>
            </a:r>
            <a:r>
              <a:rPr lang="en-US" sz="2800" cap="none" dirty="0"/>
              <a:t>E</a:t>
            </a:r>
            <a:r>
              <a:rPr lang="en-US" sz="2800" cap="none" dirty="0" smtClean="0"/>
              <a:t>uropean to explore?</a:t>
            </a:r>
            <a:endParaRPr lang="en-US" sz="2800" cap="none" dirty="0"/>
          </a:p>
        </p:txBody>
      </p:sp>
      <p:pic>
        <p:nvPicPr>
          <p:cNvPr id="4" name="irc_mi" descr="http://www.cliparthut.com/clip-arts/410/bible-clip-art-410457.png">
            <a:hlinkClick r:id="rId2"/>
          </p:cNvPr>
          <p:cNvPicPr/>
          <p:nvPr/>
        </p:nvPicPr>
        <p:blipFill>
          <a:blip r:embed="rId3">
            <a:extLst>
              <a:ext uri="{28A0092B-C50C-407E-A947-70E740481C1C}">
                <a14:useLocalDpi xmlns:a14="http://schemas.microsoft.com/office/drawing/2010/main" val="0"/>
              </a:ext>
            </a:extLst>
          </a:blip>
          <a:srcRect/>
          <a:stretch>
            <a:fillRect/>
          </a:stretch>
        </p:blipFill>
        <p:spPr bwMode="auto">
          <a:xfrm>
            <a:off x="4543913" y="2962141"/>
            <a:ext cx="2279561" cy="2099256"/>
          </a:xfrm>
          <a:prstGeom prst="rect">
            <a:avLst/>
          </a:prstGeom>
          <a:noFill/>
          <a:ln>
            <a:noFill/>
          </a:ln>
        </p:spPr>
      </p:pic>
      <p:pic>
        <p:nvPicPr>
          <p:cNvPr id="5" name="irc_mi" descr="http://cliparts.co/cliparts/8iE/6rA/8iE6rAXaT.jpg">
            <a:hlinkClick r:id="rId4"/>
          </p:cNvPr>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05006" y="2962141"/>
            <a:ext cx="2343500" cy="1893194"/>
          </a:xfrm>
          <a:prstGeom prst="rect">
            <a:avLst/>
          </a:prstGeom>
          <a:noFill/>
          <a:ln w="38100">
            <a:solidFill>
              <a:schemeClr val="bg1"/>
            </a:solidFill>
          </a:ln>
        </p:spPr>
      </p:pic>
      <p:pic>
        <p:nvPicPr>
          <p:cNvPr id="6" name="irc_mi" descr="http://images.clipartof.com/thumbnails/50187-Royalty-Free-RF-Clipart-Illustration-Of-A-Wooden-Treasure-Chest-With-Coins.jpg">
            <a:hlinkClick r:id="rId6"/>
          </p:cNvPr>
          <p:cNvPicPr/>
          <p:nvPr/>
        </p:nvPicPr>
        <p:blipFill rotWithShape="1">
          <a:blip r:embed="rId7">
            <a:extLst>
              <a:ext uri="{28A0092B-C50C-407E-A947-70E740481C1C}">
                <a14:useLocalDpi xmlns:a14="http://schemas.microsoft.com/office/drawing/2010/main" val="0"/>
              </a:ext>
            </a:extLst>
          </a:blip>
          <a:srcRect r="12727"/>
          <a:stretch/>
        </p:blipFill>
        <p:spPr bwMode="auto">
          <a:xfrm>
            <a:off x="8306817" y="2962141"/>
            <a:ext cx="2279104" cy="1893194"/>
          </a:xfrm>
          <a:prstGeom prst="rect">
            <a:avLst/>
          </a:prstGeom>
          <a:noFill/>
          <a:ln w="38100">
            <a:solidFill>
              <a:schemeClr val="bg1"/>
            </a:solidFill>
          </a:ln>
          <a:extLst>
            <a:ext uri="{53640926-AAD7-44D8-BBD7-CCE9431645EC}">
              <a14:shadowObscured xmlns:a14="http://schemas.microsoft.com/office/drawing/2010/main"/>
            </a:ext>
          </a:extLst>
        </p:spPr>
      </p:pic>
      <p:sp>
        <p:nvSpPr>
          <p:cNvPr id="7" name="TextBox 6"/>
          <p:cNvSpPr txBox="1"/>
          <p:nvPr/>
        </p:nvSpPr>
        <p:spPr>
          <a:xfrm>
            <a:off x="4196313" y="5061397"/>
            <a:ext cx="3361129" cy="461665"/>
          </a:xfrm>
          <a:prstGeom prst="rect">
            <a:avLst/>
          </a:prstGeom>
          <a:noFill/>
        </p:spPr>
        <p:txBody>
          <a:bodyPr wrap="square" rtlCol="0">
            <a:spAutoFit/>
          </a:bodyPr>
          <a:lstStyle/>
          <a:p>
            <a:r>
              <a:rPr lang="en-US" sz="2400" dirty="0" smtClean="0"/>
              <a:t>To spread Christianity</a:t>
            </a:r>
            <a:endParaRPr lang="en-US" sz="2400" dirty="0"/>
          </a:p>
        </p:txBody>
      </p:sp>
      <p:sp>
        <p:nvSpPr>
          <p:cNvPr id="9" name="TextBox 8"/>
          <p:cNvSpPr txBox="1"/>
          <p:nvPr/>
        </p:nvSpPr>
        <p:spPr>
          <a:xfrm>
            <a:off x="7787061" y="5036799"/>
            <a:ext cx="3582600" cy="461665"/>
          </a:xfrm>
          <a:prstGeom prst="rect">
            <a:avLst/>
          </a:prstGeom>
          <a:noFill/>
        </p:spPr>
        <p:txBody>
          <a:bodyPr wrap="square" rtlCol="0">
            <a:spAutoFit/>
          </a:bodyPr>
          <a:lstStyle/>
          <a:p>
            <a:r>
              <a:rPr lang="en-US" sz="2400" dirty="0" smtClean="0"/>
              <a:t>To find gold and silver</a:t>
            </a:r>
            <a:endParaRPr lang="en-US" sz="2400" dirty="0"/>
          </a:p>
        </p:txBody>
      </p:sp>
      <p:sp>
        <p:nvSpPr>
          <p:cNvPr id="10" name="TextBox 9"/>
          <p:cNvSpPr txBox="1"/>
          <p:nvPr/>
        </p:nvSpPr>
        <p:spPr>
          <a:xfrm>
            <a:off x="422011" y="5061397"/>
            <a:ext cx="3509490" cy="461665"/>
          </a:xfrm>
          <a:prstGeom prst="rect">
            <a:avLst/>
          </a:prstGeom>
          <a:noFill/>
        </p:spPr>
        <p:txBody>
          <a:bodyPr wrap="square" rtlCol="0">
            <a:spAutoFit/>
          </a:bodyPr>
          <a:lstStyle/>
          <a:p>
            <a:r>
              <a:rPr lang="en-US" sz="2400" dirty="0" smtClean="0"/>
              <a:t>To find a route to Asia</a:t>
            </a:r>
            <a:endParaRPr lang="en-US" sz="2400" dirty="0"/>
          </a:p>
        </p:txBody>
      </p:sp>
    </p:spTree>
    <p:extLst>
      <p:ext uri="{BB962C8B-B14F-4D97-AF65-F5344CB8AC3E}">
        <p14:creationId xmlns:p14="http://schemas.microsoft.com/office/powerpoint/2010/main" val="274437714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717594" y="154547"/>
            <a:ext cx="3700380" cy="1106902"/>
          </a:xfrm>
        </p:spPr>
        <p:txBody>
          <a:bodyPr/>
          <a:lstStyle/>
          <a:p>
            <a:r>
              <a:rPr lang="en-US" dirty="0" smtClean="0">
                <a:solidFill>
                  <a:schemeClr val="accent1">
                    <a:lumMod val="60000"/>
                    <a:lumOff val="40000"/>
                  </a:schemeClr>
                </a:solidFill>
              </a:rPr>
              <a:t>Sponsor</a:t>
            </a:r>
            <a:endParaRPr lang="en-US" dirty="0">
              <a:solidFill>
                <a:schemeClr val="accent1">
                  <a:lumMod val="60000"/>
                  <a:lumOff val="40000"/>
                </a:schemeClr>
              </a:solidFill>
            </a:endParaRPr>
          </a:p>
        </p:txBody>
      </p:sp>
      <p:sp>
        <p:nvSpPr>
          <p:cNvPr id="3" name="Subtitle 2"/>
          <p:cNvSpPr>
            <a:spLocks noGrp="1"/>
          </p:cNvSpPr>
          <p:nvPr>
            <p:ph type="subTitle" idx="1"/>
          </p:nvPr>
        </p:nvSpPr>
        <p:spPr>
          <a:xfrm>
            <a:off x="1923063" y="1506146"/>
            <a:ext cx="7289442" cy="567352"/>
          </a:xfrm>
        </p:spPr>
        <p:txBody>
          <a:bodyPr>
            <a:noAutofit/>
          </a:bodyPr>
          <a:lstStyle/>
          <a:p>
            <a:r>
              <a:rPr lang="en-US" sz="2800" cap="none" dirty="0"/>
              <a:t>W</a:t>
            </a:r>
            <a:r>
              <a:rPr lang="en-US" sz="2800" cap="none" dirty="0" smtClean="0"/>
              <a:t>ho sent the explorer to the </a:t>
            </a:r>
            <a:r>
              <a:rPr lang="en-US" sz="2800" cap="none" dirty="0"/>
              <a:t>N</a:t>
            </a:r>
            <a:r>
              <a:rPr lang="en-US" sz="2800" cap="none" dirty="0" smtClean="0"/>
              <a:t>ew World?</a:t>
            </a:r>
            <a:endParaRPr lang="en-US" sz="2800" cap="none" dirty="0"/>
          </a:p>
        </p:txBody>
      </p:sp>
      <p:pic>
        <p:nvPicPr>
          <p:cNvPr id="4" name="Picture 3" descr="https://encrypted-tbn0.gstatic.com/images?q=tbn:ANd9GcRSMNzhfa0DPx3Gbe_jyx7SWU323zUgNVRXtsEPK5YwJomZXlvOZQ">
            <a:hlinkClick r:id="rId2"/>
          </p:cNvPr>
          <p:cNvPicPr/>
          <p:nvPr/>
        </p:nvPicPr>
        <p:blipFill rotWithShape="1">
          <a:blip r:embed="rId3">
            <a:extLst>
              <a:ext uri="{28A0092B-C50C-407E-A947-70E740481C1C}">
                <a14:useLocalDpi xmlns:a14="http://schemas.microsoft.com/office/drawing/2010/main" val="0"/>
              </a:ext>
            </a:extLst>
          </a:blip>
          <a:srcRect t="20476" r="31466"/>
          <a:stretch/>
        </p:blipFill>
        <p:spPr bwMode="auto">
          <a:xfrm>
            <a:off x="3398240" y="2324928"/>
            <a:ext cx="4380598" cy="4262909"/>
          </a:xfrm>
          <a:prstGeom prst="rect">
            <a:avLst/>
          </a:prstGeom>
          <a:noFill/>
          <a:ln w="12700">
            <a:solidFill>
              <a:schemeClr val="tx1"/>
            </a:solidFill>
          </a:ln>
          <a:extLst>
            <a:ext uri="{53640926-AAD7-44D8-BBD7-CCE9431645EC}">
              <a14:shadowObscured xmlns:a14="http://schemas.microsoft.com/office/drawing/2010/main"/>
            </a:ext>
          </a:extLst>
        </p:spPr>
      </p:pic>
      <p:sp>
        <p:nvSpPr>
          <p:cNvPr id="5" name="Oval 4"/>
          <p:cNvSpPr/>
          <p:nvPr/>
        </p:nvSpPr>
        <p:spPr>
          <a:xfrm>
            <a:off x="4687911" y="5396247"/>
            <a:ext cx="386366" cy="309093"/>
          </a:xfrm>
          <a:prstGeom prst="ellipse">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lumMod val="60000"/>
                  <a:lumOff val="40000"/>
                </a:schemeClr>
              </a:solidFill>
            </a:endParaRPr>
          </a:p>
        </p:txBody>
      </p:sp>
      <p:sp>
        <p:nvSpPr>
          <p:cNvPr id="6" name="Oval 5"/>
          <p:cNvSpPr/>
          <p:nvPr/>
        </p:nvSpPr>
        <p:spPr>
          <a:xfrm>
            <a:off x="1116351" y="3656612"/>
            <a:ext cx="386366" cy="309093"/>
          </a:xfrm>
          <a:prstGeom prst="ellipse">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p:cNvSpPr txBox="1"/>
          <p:nvPr/>
        </p:nvSpPr>
        <p:spPr>
          <a:xfrm>
            <a:off x="1790163" y="3580327"/>
            <a:ext cx="1068947" cy="461665"/>
          </a:xfrm>
          <a:prstGeom prst="rect">
            <a:avLst/>
          </a:prstGeom>
          <a:noFill/>
        </p:spPr>
        <p:txBody>
          <a:bodyPr wrap="square" rtlCol="0">
            <a:spAutoFit/>
          </a:bodyPr>
          <a:lstStyle/>
          <a:p>
            <a:r>
              <a:rPr lang="en-US" sz="2400" dirty="0" smtClean="0"/>
              <a:t>Spain</a:t>
            </a:r>
            <a:endParaRPr lang="en-US" sz="2400" dirty="0"/>
          </a:p>
        </p:txBody>
      </p:sp>
      <p:sp>
        <p:nvSpPr>
          <p:cNvPr id="8" name="Oval 7"/>
          <p:cNvSpPr/>
          <p:nvPr/>
        </p:nvSpPr>
        <p:spPr>
          <a:xfrm>
            <a:off x="5567783" y="4640881"/>
            <a:ext cx="386366" cy="309093"/>
          </a:xfrm>
          <a:prstGeom prst="ellipse">
            <a:avLst/>
          </a:prstGeom>
          <a:solidFill>
            <a:schemeClr val="bg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lumMod val="60000"/>
                  <a:lumOff val="40000"/>
                </a:schemeClr>
              </a:solidFill>
            </a:endParaRPr>
          </a:p>
        </p:txBody>
      </p:sp>
      <p:sp>
        <p:nvSpPr>
          <p:cNvPr id="9" name="Oval 8"/>
          <p:cNvSpPr/>
          <p:nvPr/>
        </p:nvSpPr>
        <p:spPr>
          <a:xfrm>
            <a:off x="1116351" y="4456383"/>
            <a:ext cx="386366" cy="309093"/>
          </a:xfrm>
          <a:prstGeom prst="ellipse">
            <a:avLst/>
          </a:prstGeom>
          <a:solidFill>
            <a:schemeClr val="bg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lumMod val="60000"/>
                  <a:lumOff val="40000"/>
                </a:schemeClr>
              </a:solidFill>
            </a:endParaRPr>
          </a:p>
        </p:txBody>
      </p:sp>
      <p:sp>
        <p:nvSpPr>
          <p:cNvPr id="10" name="TextBox 9"/>
          <p:cNvSpPr txBox="1"/>
          <p:nvPr/>
        </p:nvSpPr>
        <p:spPr>
          <a:xfrm>
            <a:off x="1790163" y="4410049"/>
            <a:ext cx="1320632" cy="461665"/>
          </a:xfrm>
          <a:prstGeom prst="rect">
            <a:avLst/>
          </a:prstGeom>
          <a:noFill/>
        </p:spPr>
        <p:txBody>
          <a:bodyPr wrap="square" rtlCol="0">
            <a:spAutoFit/>
          </a:bodyPr>
          <a:lstStyle/>
          <a:p>
            <a:r>
              <a:rPr lang="en-US" sz="2400" dirty="0" smtClean="0"/>
              <a:t>France</a:t>
            </a:r>
            <a:endParaRPr lang="en-US" sz="2400" dirty="0"/>
          </a:p>
        </p:txBody>
      </p:sp>
      <p:sp>
        <p:nvSpPr>
          <p:cNvPr id="11" name="Oval 10"/>
          <p:cNvSpPr/>
          <p:nvPr/>
        </p:nvSpPr>
        <p:spPr>
          <a:xfrm>
            <a:off x="5396217" y="3719244"/>
            <a:ext cx="277169" cy="262466"/>
          </a:xfrm>
          <a:prstGeom prst="ellipse">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lumMod val="60000"/>
                  <a:lumOff val="40000"/>
                </a:schemeClr>
              </a:solidFill>
            </a:endParaRPr>
          </a:p>
        </p:txBody>
      </p:sp>
      <p:sp>
        <p:nvSpPr>
          <p:cNvPr id="12" name="Oval 11"/>
          <p:cNvSpPr/>
          <p:nvPr/>
        </p:nvSpPr>
        <p:spPr>
          <a:xfrm>
            <a:off x="8749636" y="3811686"/>
            <a:ext cx="277169" cy="262466"/>
          </a:xfrm>
          <a:prstGeom prst="ellipse">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lumMod val="60000"/>
                  <a:lumOff val="40000"/>
                </a:schemeClr>
              </a:solidFill>
            </a:endParaRPr>
          </a:p>
        </p:txBody>
      </p:sp>
      <p:sp>
        <p:nvSpPr>
          <p:cNvPr id="13" name="TextBox 12"/>
          <p:cNvSpPr txBox="1"/>
          <p:nvPr/>
        </p:nvSpPr>
        <p:spPr>
          <a:xfrm>
            <a:off x="9314250" y="3712086"/>
            <a:ext cx="1568398" cy="461665"/>
          </a:xfrm>
          <a:prstGeom prst="rect">
            <a:avLst/>
          </a:prstGeom>
          <a:noFill/>
        </p:spPr>
        <p:txBody>
          <a:bodyPr wrap="square" rtlCol="0">
            <a:spAutoFit/>
          </a:bodyPr>
          <a:lstStyle/>
          <a:p>
            <a:r>
              <a:rPr lang="en-US" sz="2400" dirty="0" smtClean="0"/>
              <a:t>England</a:t>
            </a:r>
            <a:endParaRPr lang="en-US" sz="2400" dirty="0"/>
          </a:p>
        </p:txBody>
      </p:sp>
      <p:sp>
        <p:nvSpPr>
          <p:cNvPr id="14" name="Oval 13"/>
          <p:cNvSpPr/>
          <p:nvPr/>
        </p:nvSpPr>
        <p:spPr>
          <a:xfrm>
            <a:off x="6149667" y="3921428"/>
            <a:ext cx="125697" cy="120563"/>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lumMod val="60000"/>
                  <a:lumOff val="40000"/>
                </a:schemeClr>
              </a:solidFill>
            </a:endParaRPr>
          </a:p>
        </p:txBody>
      </p:sp>
      <p:sp>
        <p:nvSpPr>
          <p:cNvPr id="15" name="Oval 14"/>
          <p:cNvSpPr/>
          <p:nvPr/>
        </p:nvSpPr>
        <p:spPr>
          <a:xfrm>
            <a:off x="8827187" y="4644913"/>
            <a:ext cx="125697" cy="120563"/>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lumMod val="60000"/>
                  <a:lumOff val="40000"/>
                </a:schemeClr>
              </a:solidFill>
            </a:endParaRPr>
          </a:p>
        </p:txBody>
      </p:sp>
      <p:sp>
        <p:nvSpPr>
          <p:cNvPr id="16" name="TextBox 15"/>
          <p:cNvSpPr txBox="1"/>
          <p:nvPr/>
        </p:nvSpPr>
        <p:spPr>
          <a:xfrm>
            <a:off x="9314250" y="4488309"/>
            <a:ext cx="1568398" cy="461665"/>
          </a:xfrm>
          <a:prstGeom prst="rect">
            <a:avLst/>
          </a:prstGeom>
          <a:noFill/>
        </p:spPr>
        <p:txBody>
          <a:bodyPr wrap="square" rtlCol="0">
            <a:spAutoFit/>
          </a:bodyPr>
          <a:lstStyle/>
          <a:p>
            <a:r>
              <a:rPr lang="en-US" sz="2400" dirty="0" smtClean="0"/>
              <a:t>Holland</a:t>
            </a:r>
            <a:endParaRPr lang="en-US" sz="2400" dirty="0"/>
          </a:p>
        </p:txBody>
      </p:sp>
    </p:spTree>
    <p:extLst>
      <p:ext uri="{BB962C8B-B14F-4D97-AF65-F5344CB8AC3E}">
        <p14:creationId xmlns:p14="http://schemas.microsoft.com/office/powerpoint/2010/main" val="3040038991"/>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Ion">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4849A"/>
      </a:accent5>
      <a:accent6>
        <a:srgbClr val="9E5E9B"/>
      </a:accent6>
      <a:hlink>
        <a:srgbClr val="58C1BA"/>
      </a:hlink>
      <a:folHlink>
        <a:srgbClr val="9DFFCB"/>
      </a:folHlink>
    </a:clrScheme>
    <a:fontScheme name="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docProps/app.xml><?xml version="1.0" encoding="utf-8"?>
<Properties xmlns="http://schemas.openxmlformats.org/officeDocument/2006/extended-properties" xmlns:vt="http://schemas.openxmlformats.org/officeDocument/2006/docPropsVTypes">
  <Template>Ion</Template>
  <TotalTime>259</TotalTime>
  <Words>516</Words>
  <Application>Microsoft Office PowerPoint</Application>
  <PresentationFormat>Widescreen</PresentationFormat>
  <Paragraphs>81</Paragraphs>
  <Slides>16</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16</vt:i4>
      </vt:variant>
    </vt:vector>
  </HeadingPairs>
  <TitlesOfParts>
    <vt:vector size="21" baseType="lpstr">
      <vt:lpstr>Arial</vt:lpstr>
      <vt:lpstr>Bradley Hand ITC</vt:lpstr>
      <vt:lpstr>Century Gothic</vt:lpstr>
      <vt:lpstr>Wingdings 3</vt:lpstr>
      <vt:lpstr>Ion</vt:lpstr>
      <vt:lpstr>The Age of Exploration</vt:lpstr>
      <vt:lpstr>When?</vt:lpstr>
      <vt:lpstr>Question?</vt:lpstr>
      <vt:lpstr>Answers</vt:lpstr>
      <vt:lpstr>Exploration Changed the History of the World!</vt:lpstr>
      <vt:lpstr>Exploration Topics of Study</vt:lpstr>
      <vt:lpstr>Personal Background</vt:lpstr>
      <vt:lpstr>Motives</vt:lpstr>
      <vt:lpstr>Sponsor</vt:lpstr>
      <vt:lpstr>Dates of Exploration</vt:lpstr>
      <vt:lpstr>Impact</vt:lpstr>
      <vt:lpstr>Christopher Columbus</vt:lpstr>
      <vt:lpstr>PowerPoint Presentation</vt:lpstr>
      <vt:lpstr>PowerPoint Presentation</vt:lpstr>
      <vt:lpstr>PowerPoint Presentation</vt:lpstr>
      <vt:lpstr>Exit Slip</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Abby Harnack</dc:creator>
  <cp:lastModifiedBy>Abby Harnack</cp:lastModifiedBy>
  <cp:revision>27</cp:revision>
  <dcterms:created xsi:type="dcterms:W3CDTF">2015-10-01T20:48:04Z</dcterms:created>
  <dcterms:modified xsi:type="dcterms:W3CDTF">2015-10-19T17:20:08Z</dcterms:modified>
</cp:coreProperties>
</file>