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62" r:id="rId3"/>
    <p:sldId id="266" r:id="rId4"/>
    <p:sldId id="260" r:id="rId5"/>
    <p:sldId id="270" r:id="rId6"/>
    <p:sldId id="257" r:id="rId7"/>
    <p:sldId id="263" r:id="rId8"/>
    <p:sldId id="271" r:id="rId9"/>
    <p:sldId id="264" r:id="rId10"/>
    <p:sldId id="274" r:id="rId11"/>
    <p:sldId id="261" r:id="rId12"/>
    <p:sldId id="273" r:id="rId13"/>
    <p:sldId id="268" r:id="rId14"/>
    <p:sldId id="267" r:id="rId15"/>
    <p:sldId id="276" r:id="rId16"/>
    <p:sldId id="269" r:id="rId17"/>
    <p:sldId id="277" r:id="rId18"/>
    <p:sldId id="272" r:id="rId19"/>
    <p:sldId id="275" r:id="rId20"/>
    <p:sldId id="265" r:id="rId21"/>
    <p:sldId id="25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lanetsforkids.org/planet-earth.html" TargetMode="External"/><Relationship Id="rId13" Type="http://schemas.openxmlformats.org/officeDocument/2006/relationships/hyperlink" Target="http://physics.stackexchange.com/questions/1907/why-can-we-see-the-new-moon-at-night" TargetMode="External"/><Relationship Id="rId18" Type="http://schemas.openxmlformats.org/officeDocument/2006/relationships/hyperlink" Target="http://www.school-for-champions.com/astronomy/constellations.htm#.WJYEEoWcHIU" TargetMode="External"/><Relationship Id="rId3" Type="http://schemas.openxmlformats.org/officeDocument/2006/relationships/hyperlink" Target="http://kaheel7.com/eng/index.php/earth-science/175-great-photos-the-quran-describes-night-and-day-" TargetMode="External"/><Relationship Id="rId7" Type="http://schemas.openxmlformats.org/officeDocument/2006/relationships/hyperlink" Target="http://www.skoool.co.zm/examcentre/science/id733.htm" TargetMode="External"/><Relationship Id="rId12" Type="http://schemas.openxmlformats.org/officeDocument/2006/relationships/hyperlink" Target="http://www.universetoday.com/20289/phases-of-the-moon/" TargetMode="External"/><Relationship Id="rId17" Type="http://schemas.openxmlformats.org/officeDocument/2006/relationships/hyperlink" Target="http://farmersalmanac.com/astronomy/2014/01/20/the-mighty-hunter-of-the-winter-sky/" TargetMode="External"/><Relationship Id="rId2" Type="http://schemas.openxmlformats.org/officeDocument/2006/relationships/hyperlink" Target="https://9pk.wikispaces.com/Earth+in+space?responseToken=2e52ab895159c1bfd5d285daa375ca5" TargetMode="External"/><Relationship Id="rId16" Type="http://schemas.openxmlformats.org/officeDocument/2006/relationships/hyperlink" Target="http://www.space.com/4645-id-stars-night-sky-photos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o-intelligence.org/newsletter/comparisons.html" TargetMode="External"/><Relationship Id="rId11" Type="http://schemas.openxmlformats.org/officeDocument/2006/relationships/hyperlink" Target="http://science.howstuffworks.com/moon.htm" TargetMode="External"/><Relationship Id="rId5" Type="http://schemas.openxmlformats.org/officeDocument/2006/relationships/hyperlink" Target="http://gtaforums.com/topic/785022-advanced-graphics-settings-explanation/" TargetMode="External"/><Relationship Id="rId15" Type="http://schemas.openxmlformats.org/officeDocument/2006/relationships/hyperlink" Target="http://www.telegraph.co.uk/travel/destinations/europe/united-kingdom/articles/Britains-best-stargazing-locations/" TargetMode="External"/><Relationship Id="rId10" Type="http://schemas.openxmlformats.org/officeDocument/2006/relationships/hyperlink" Target="http://planetfacts.org/how-big-is-the-moon-compared-to-earth/" TargetMode="External"/><Relationship Id="rId4" Type="http://schemas.openxmlformats.org/officeDocument/2006/relationships/hyperlink" Target="http://www.slideshare.net/Compston2/clipboards/day-night" TargetMode="External"/><Relationship Id="rId9" Type="http://schemas.openxmlformats.org/officeDocument/2006/relationships/hyperlink" Target="http://tcaa.us/Astronomy/Moon.aspx" TargetMode="External"/><Relationship Id="rId14" Type="http://schemas.openxmlformats.org/officeDocument/2006/relationships/hyperlink" Target="https://remnantones.wordpress.com/2014/02/23/the-sun-moon-stars-luminaries-their-role-functio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059" y="3091779"/>
            <a:ext cx="4636258" cy="33690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61055" y="232658"/>
            <a:ext cx="991026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does this picture reveal about the Sun?</a:t>
            </a:r>
          </a:p>
          <a:p>
            <a:pPr algn="ctr"/>
            <a:endParaRPr lang="en-US" sz="2800" dirty="0"/>
          </a:p>
          <a:p>
            <a:pPr marL="342900" indent="-342900" algn="ctr">
              <a:buAutoNum type="alphaUcPeriod"/>
            </a:pPr>
            <a:r>
              <a:rPr lang="en-US" sz="2800" dirty="0" smtClean="0"/>
              <a:t> The Moon orbits the Earth.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Earth orbits the Sun.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Sun orbits the Earth.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position of Earth compared to the Sun makes night and day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381" y="3199680"/>
            <a:ext cx="5523789" cy="34507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7901" y="40944"/>
            <a:ext cx="73697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Where is the best place to see stars?</a:t>
            </a:r>
          </a:p>
          <a:p>
            <a:pPr algn="ctr"/>
            <a:endParaRPr lang="en-US" sz="3200" dirty="0"/>
          </a:p>
          <a:p>
            <a:pPr marL="342900" indent="-342900" algn="ctr">
              <a:buAutoNum type="alphaUcPeriod"/>
            </a:pPr>
            <a:r>
              <a:rPr lang="en-US" sz="3200" dirty="0"/>
              <a:t> </a:t>
            </a:r>
            <a:r>
              <a:rPr lang="en-US" sz="3200" dirty="0" smtClean="0"/>
              <a:t>In the city 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In the country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Both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Neither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32774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563" y="811663"/>
            <a:ext cx="4145792" cy="55277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37027" y="1669051"/>
            <a:ext cx="50906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What time of day is it?</a:t>
            </a:r>
          </a:p>
          <a:p>
            <a:pPr algn="ctr"/>
            <a:endParaRPr lang="en-US" sz="3600" dirty="0" smtClean="0"/>
          </a:p>
          <a:p>
            <a:pPr marL="514350" indent="-514350" algn="ctr">
              <a:buAutoNum type="alphaUcPeriod"/>
            </a:pPr>
            <a:r>
              <a:rPr lang="en-US" sz="3600" dirty="0" smtClean="0"/>
              <a:t>8 am</a:t>
            </a:r>
          </a:p>
          <a:p>
            <a:pPr marL="514350" indent="-514350" algn="ctr">
              <a:buAutoNum type="alphaUcPeriod"/>
            </a:pPr>
            <a:r>
              <a:rPr lang="en-US" sz="3600" dirty="0" smtClean="0"/>
              <a:t>10 am</a:t>
            </a:r>
          </a:p>
          <a:p>
            <a:pPr marL="514350" indent="-514350" algn="ctr">
              <a:buAutoNum type="alphaUcPeriod"/>
            </a:pPr>
            <a:r>
              <a:rPr lang="en-US" sz="3600" dirty="0" smtClean="0"/>
              <a:t>5 pm</a:t>
            </a:r>
          </a:p>
          <a:p>
            <a:pPr marL="514350" indent="-514350" algn="ctr">
              <a:buAutoNum type="alphaUcPeriod"/>
            </a:pPr>
            <a:r>
              <a:rPr lang="en-US" sz="3600" dirty="0" smtClean="0"/>
              <a:t>Any of the above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86502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703" y="2896020"/>
            <a:ext cx="4972762" cy="3790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46914" y="109182"/>
            <a:ext cx="88983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Why does the Sun appear so much brighter than other stars?</a:t>
            </a:r>
          </a:p>
          <a:p>
            <a:pPr algn="ctr"/>
            <a:endParaRPr lang="en-US" sz="2800" dirty="0"/>
          </a:p>
          <a:p>
            <a:pPr marL="342900" indent="-342900" algn="ctr">
              <a:buAutoNum type="alphaUcPeriod"/>
            </a:pPr>
            <a:r>
              <a:rPr lang="en-US" sz="2800" dirty="0" smtClean="0"/>
              <a:t> It is the brightest star in space.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It is the hottest star in space.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It is the closest star to Earth.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It is the biggest star in space.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1256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128" y="3005202"/>
            <a:ext cx="6786915" cy="35878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67711" y="327546"/>
            <a:ext cx="734438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Which observation about the Moon can be made?</a:t>
            </a:r>
          </a:p>
          <a:p>
            <a:pPr algn="ctr"/>
            <a:endParaRPr lang="en-US" sz="2800" dirty="0"/>
          </a:p>
          <a:p>
            <a:pPr marL="342900" indent="-342900" algn="ctr">
              <a:buAutoNum type="alphaUcPeriod"/>
            </a:pPr>
            <a:r>
              <a:rPr lang="en-US" sz="2800" dirty="0" smtClean="0"/>
              <a:t>The Moon orbits the Earth.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The Earth orbits the Moon.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The Moon orbits the Sun.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The Earth orbits the Sun.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29169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2" r="11475"/>
          <a:stretch/>
        </p:blipFill>
        <p:spPr>
          <a:xfrm>
            <a:off x="2966539" y="3241925"/>
            <a:ext cx="6450415" cy="3414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1973" y="95535"/>
            <a:ext cx="48995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Which planet is the coldest?</a:t>
            </a:r>
          </a:p>
          <a:p>
            <a:pPr algn="ctr"/>
            <a:endParaRPr lang="en-US" sz="3200" dirty="0"/>
          </a:p>
          <a:p>
            <a:pPr marL="342900" indent="-342900" algn="ctr">
              <a:buAutoNum type="alphaUcPeriod"/>
            </a:pPr>
            <a:r>
              <a:rPr lang="en-US" sz="3200" dirty="0" smtClean="0"/>
              <a:t> Uranus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Neptune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Mercury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Jupiter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43493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4461" y="150126"/>
            <a:ext cx="77792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constellation Orion is known as the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Hunter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Warrior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Hero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Fighter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924" y="2920621"/>
            <a:ext cx="5531281" cy="365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362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877" y="3023832"/>
            <a:ext cx="4880212" cy="36601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18748" y="109182"/>
            <a:ext cx="687847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Which of the following is true?</a:t>
            </a:r>
          </a:p>
          <a:p>
            <a:pPr algn="ctr"/>
            <a:endParaRPr lang="en-US" sz="2800" dirty="0"/>
          </a:p>
          <a:p>
            <a:pPr marL="342900" indent="-342900" algn="ctr">
              <a:buAutoNum type="alphaUcPeriod"/>
            </a:pPr>
            <a:r>
              <a:rPr lang="en-US" sz="2800" dirty="0" smtClean="0"/>
              <a:t> The Moon is larger than the Earth.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Moon is smaller than Earth.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Moon is half the size of Earth.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Moon is smaller than Pluto.</a:t>
            </a:r>
          </a:p>
          <a:p>
            <a:pPr marL="342900" indent="-342900" algn="ctr">
              <a:buAutoNum type="alphaU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8839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9552" y="211539"/>
            <a:ext cx="68511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What is the name of this constellation?</a:t>
            </a:r>
          </a:p>
          <a:p>
            <a:pPr algn="ctr"/>
            <a:endParaRPr lang="en-US" sz="3200" kern="1200" dirty="0">
              <a:solidFill>
                <a:schemeClr val="tx1"/>
              </a:solidFill>
            </a:endParaRPr>
          </a:p>
          <a:p>
            <a:pPr marL="342900" indent="-342900" algn="ctr">
              <a:buAutoNum type="alphaUcPeriod"/>
            </a:pPr>
            <a:r>
              <a:rPr lang="en-US" sz="3200" dirty="0" smtClean="0"/>
              <a:t> The Giant Spoon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The Large Ladle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The Big Dipper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Ursa Minor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061" y="3572425"/>
            <a:ext cx="6460158" cy="294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98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279" y="1409832"/>
            <a:ext cx="47625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57383" y="1760560"/>
            <a:ext cx="52796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Why do we see the Moon?</a:t>
            </a:r>
          </a:p>
          <a:p>
            <a:pPr algn="ctr"/>
            <a:endParaRPr lang="en-US" sz="2800" dirty="0"/>
          </a:p>
          <a:p>
            <a:pPr marL="342900" indent="-342900" algn="ctr">
              <a:buAutoNum type="alphaUcPeriod"/>
            </a:pPr>
            <a:r>
              <a:rPr lang="en-US" sz="2800" dirty="0" smtClean="0"/>
              <a:t> It has its own light.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It gets its light from the Sun.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It gets its light from Earth’s cities.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Astronomers do not know the answer.</a:t>
            </a:r>
          </a:p>
        </p:txBody>
      </p:sp>
    </p:spTree>
    <p:extLst>
      <p:ext uri="{BB962C8B-B14F-4D97-AF65-F5344CB8AC3E}">
        <p14:creationId xmlns:p14="http://schemas.microsoft.com/office/powerpoint/2010/main" val="777743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846" y="1999398"/>
            <a:ext cx="56092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kern="1200" dirty="0" smtClean="0">
                <a:solidFill>
                  <a:schemeClr val="tx1"/>
                </a:solidFill>
              </a:rPr>
              <a:t>Stars can be all different</a:t>
            </a:r>
          </a:p>
          <a:p>
            <a:pPr algn="ctr"/>
            <a:endParaRPr lang="en-US" sz="3200" dirty="0"/>
          </a:p>
          <a:p>
            <a:pPr marL="342900" indent="-342900" algn="ctr">
              <a:buAutoNum type="alphaUcPeriod"/>
            </a:pPr>
            <a:r>
              <a:rPr lang="en-US" sz="3200" kern="1200" dirty="0" smtClean="0">
                <a:solidFill>
                  <a:schemeClr val="tx1"/>
                </a:solidFill>
              </a:rPr>
              <a:t> Size</a:t>
            </a:r>
            <a:r>
              <a:rPr lang="en-US" sz="3200" dirty="0" smtClean="0"/>
              <a:t>s</a:t>
            </a:r>
          </a:p>
          <a:p>
            <a:pPr marL="342900" indent="-342900" algn="ctr">
              <a:buAutoNum type="alphaUcPeriod"/>
            </a:pPr>
            <a:r>
              <a:rPr lang="en-US" sz="3200" kern="1200" dirty="0" smtClean="0">
                <a:solidFill>
                  <a:schemeClr val="tx1"/>
                </a:solidFill>
              </a:rPr>
              <a:t> Colors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Temperatures</a:t>
            </a:r>
          </a:p>
          <a:p>
            <a:pPr marL="342900" indent="-342900" algn="ctr">
              <a:buAutoNum type="alphaUcPeriod"/>
            </a:pPr>
            <a:r>
              <a:rPr lang="en-US" sz="3200" kern="1200" dirty="0" smtClean="0">
                <a:solidFill>
                  <a:schemeClr val="tx1"/>
                </a:solidFill>
              </a:rPr>
              <a:t> All of the above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076" y="1099130"/>
            <a:ext cx="5672634" cy="484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028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52" y="3114211"/>
            <a:ext cx="6157131" cy="34532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98653" y="177421"/>
            <a:ext cx="7751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is the best observation that can be made?</a:t>
            </a:r>
          </a:p>
          <a:p>
            <a:pPr algn="ctr"/>
            <a:endParaRPr lang="en-US" sz="2800" dirty="0"/>
          </a:p>
          <a:p>
            <a:pPr marL="342900" indent="-342900" algn="ctr">
              <a:buAutoNum type="alphaUcPeriod"/>
            </a:pPr>
            <a:r>
              <a:rPr lang="en-US" sz="2800" dirty="0" smtClean="0"/>
              <a:t> The Sun is larger than Earth.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Sun is larger than Jupiter.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All of the planets are smaller than the Sun.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All of the planets are larger than the Sun.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6060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2" r="11475"/>
          <a:stretch/>
        </p:blipFill>
        <p:spPr>
          <a:xfrm>
            <a:off x="2993836" y="3173686"/>
            <a:ext cx="6450415" cy="3414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12069" y="126698"/>
            <a:ext cx="58139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Which planet is the largest?</a:t>
            </a:r>
          </a:p>
          <a:p>
            <a:pPr algn="ctr"/>
            <a:endParaRPr lang="en-US" sz="3200" dirty="0"/>
          </a:p>
          <a:p>
            <a:pPr marL="342900" indent="-342900" algn="ctr">
              <a:buAutoNum type="alphaUcPeriod"/>
            </a:pPr>
            <a:r>
              <a:rPr lang="en-US" sz="3200" dirty="0" smtClean="0"/>
              <a:t> Earth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Saturn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Neptune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Jupiter</a:t>
            </a:r>
          </a:p>
        </p:txBody>
      </p:sp>
    </p:spTree>
    <p:extLst>
      <p:ext uri="{BB962C8B-B14F-4D97-AF65-F5344CB8AC3E}">
        <p14:creationId xmlns:p14="http://schemas.microsoft.com/office/powerpoint/2010/main" val="2770376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9367" y="327547"/>
            <a:ext cx="9580729" cy="10618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Resources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9pk.wikispaces.com/Earth+in+space?responseToken=2e52ab895159c1bfd5d285daa375ca5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kaheel7.com/eng/index.php/earth-science/175-great-photos-the-quran-describes-night-and-day-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www.slideshare.net/Compston2/clipboards/day-night</a:t>
            </a:r>
            <a:endParaRPr lang="en-US" dirty="0" smtClean="0"/>
          </a:p>
          <a:p>
            <a:r>
              <a:rPr lang="en-US" dirty="0">
                <a:hlinkClick r:id="rId5"/>
              </a:rPr>
              <a:t>http://gtaforums.com/topic/785022-advanced-graphics-settings-explanation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www.co-intelligence.org/newsletter/comparisons.html</a:t>
            </a:r>
            <a:endParaRPr lang="en-US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www.skoool.co.zm/examcentre/science/id733.htm</a:t>
            </a:r>
            <a:endParaRPr lang="en-US" dirty="0" smtClean="0"/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www.planetsforkids.org/planet-earth.html</a:t>
            </a:r>
            <a:endParaRPr lang="en-US" dirty="0" smtClean="0"/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tcaa.us/Astronomy/Moon.aspx</a:t>
            </a:r>
            <a:endParaRPr lang="en-US" dirty="0" smtClean="0"/>
          </a:p>
          <a:p>
            <a:r>
              <a:rPr lang="en-US" dirty="0">
                <a:hlinkClick r:id="rId10"/>
              </a:rPr>
              <a:t>http://planetfacts.org/how-big-is-the-moon-compared-to-earth</a:t>
            </a:r>
            <a:r>
              <a:rPr lang="en-US" dirty="0" smtClean="0">
                <a:hlinkClick r:id="rId10"/>
              </a:rPr>
              <a:t>/</a:t>
            </a:r>
            <a:endParaRPr lang="en-US" dirty="0" smtClean="0"/>
          </a:p>
          <a:p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science.howstuffworks.com/moon.htm</a:t>
            </a:r>
            <a:endParaRPr lang="en-US" dirty="0" smtClean="0"/>
          </a:p>
          <a:p>
            <a:r>
              <a:rPr lang="en-US" dirty="0">
                <a:hlinkClick r:id="rId12"/>
              </a:rPr>
              <a:t>http://www.universetoday.com/20289/phases-of-the-moon</a:t>
            </a:r>
            <a:r>
              <a:rPr lang="en-US" dirty="0" smtClean="0">
                <a:hlinkClick r:id="rId12"/>
              </a:rPr>
              <a:t>/</a:t>
            </a:r>
            <a:endParaRPr lang="en-US" dirty="0" smtClean="0"/>
          </a:p>
          <a:p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physics.stackexchange.com/questions/1907/why-can-we-see-the-new-moon-at-night</a:t>
            </a:r>
            <a:endParaRPr lang="en-US" dirty="0" smtClean="0"/>
          </a:p>
          <a:p>
            <a:r>
              <a:rPr lang="en-US" dirty="0">
                <a:hlinkClick r:id="rId14"/>
              </a:rPr>
              <a:t>https://remnantones.wordpress.com/2014/02/23/the-sun-moon-stars-luminaries-their-role-function</a:t>
            </a:r>
            <a:r>
              <a:rPr lang="en-US" dirty="0" smtClean="0">
                <a:hlinkClick r:id="rId14"/>
              </a:rPr>
              <a:t>/</a:t>
            </a:r>
            <a:endParaRPr lang="en-US" dirty="0" smtClean="0"/>
          </a:p>
          <a:p>
            <a:r>
              <a:rPr lang="en-US" dirty="0">
                <a:hlinkClick r:id="rId15"/>
              </a:rPr>
              <a:t>http://www.telegraph.co.uk/travel/destinations/europe/united-kingdom/articles/Britains-best-stargazing-locations</a:t>
            </a:r>
            <a:r>
              <a:rPr lang="en-US" dirty="0" smtClean="0">
                <a:hlinkClick r:id="rId15"/>
              </a:rPr>
              <a:t>/</a:t>
            </a:r>
            <a:endParaRPr lang="en-US" dirty="0" smtClean="0"/>
          </a:p>
          <a:p>
            <a:r>
              <a:rPr lang="en-US" dirty="0">
                <a:hlinkClick r:id="rId16"/>
              </a:rPr>
              <a:t>http://</a:t>
            </a:r>
            <a:r>
              <a:rPr lang="en-US" dirty="0" smtClean="0">
                <a:hlinkClick r:id="rId16"/>
              </a:rPr>
              <a:t>www.space.com/4645-id-stars-night-sky-photos.html</a:t>
            </a:r>
            <a:endParaRPr lang="en-US" dirty="0" smtClean="0"/>
          </a:p>
          <a:p>
            <a:r>
              <a:rPr lang="en-US" dirty="0">
                <a:hlinkClick r:id="rId17"/>
              </a:rPr>
              <a:t>http://farmersalmanac.com/astronomy/2014/01/20/the-mighty-hunter-of-the-winter-sky</a:t>
            </a:r>
            <a:r>
              <a:rPr lang="en-US" dirty="0" smtClean="0">
                <a:hlinkClick r:id="rId17"/>
              </a:rPr>
              <a:t>/</a:t>
            </a:r>
            <a:endParaRPr lang="en-US" dirty="0" smtClean="0"/>
          </a:p>
          <a:p>
            <a:r>
              <a:rPr lang="en-US" dirty="0">
                <a:hlinkClick r:id="rId18"/>
              </a:rPr>
              <a:t>http://www.school-for-champions.com/astronomy/constellations.htm#.</a:t>
            </a:r>
            <a:r>
              <a:rPr lang="en-US" dirty="0" smtClean="0">
                <a:hlinkClick r:id="rId18"/>
              </a:rPr>
              <a:t>WJYEEoWcHIU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8159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2" r="11475"/>
          <a:stretch/>
        </p:blipFill>
        <p:spPr>
          <a:xfrm>
            <a:off x="2966540" y="3037208"/>
            <a:ext cx="6450415" cy="3414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7418" y="0"/>
            <a:ext cx="81886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Which planet is known for its ring system?</a:t>
            </a:r>
          </a:p>
          <a:p>
            <a:pPr algn="ctr"/>
            <a:endParaRPr lang="en-US" sz="3200" dirty="0"/>
          </a:p>
          <a:p>
            <a:pPr marL="342900" indent="-342900" algn="ctr">
              <a:buAutoNum type="alphaUcPeriod"/>
            </a:pPr>
            <a:r>
              <a:rPr lang="en-US" sz="3200" dirty="0" smtClean="0"/>
              <a:t> Mars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Neptune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Saturn</a:t>
            </a:r>
          </a:p>
          <a:p>
            <a:pPr marL="342900" indent="-342900" algn="ctr">
              <a:buAutoNum type="alphaUcPeriod"/>
            </a:pPr>
            <a:r>
              <a:rPr lang="en-US" sz="3200" dirty="0" smtClean="0"/>
              <a:t> Venus</a:t>
            </a:r>
          </a:p>
        </p:txBody>
      </p:sp>
    </p:spTree>
    <p:extLst>
      <p:ext uri="{BB962C8B-B14F-4D97-AF65-F5344CB8AC3E}">
        <p14:creationId xmlns:p14="http://schemas.microsoft.com/office/powerpoint/2010/main" val="271446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3" r="11358" b="7552"/>
          <a:stretch/>
        </p:blipFill>
        <p:spPr>
          <a:xfrm>
            <a:off x="3483996" y="2974916"/>
            <a:ext cx="4875961" cy="350776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00800" y="3421206"/>
            <a:ext cx="900752" cy="573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95835" y="3421206"/>
            <a:ext cx="670148" cy="573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02204" y="4145926"/>
            <a:ext cx="439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X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84568" y="158045"/>
            <a:ext cx="447481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What is the “X” experiencing?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A. Night </a:t>
            </a:r>
          </a:p>
          <a:p>
            <a:pPr algn="ctr"/>
            <a:r>
              <a:rPr lang="en-US" sz="2800" dirty="0" smtClean="0"/>
              <a:t>B.  Day </a:t>
            </a:r>
          </a:p>
          <a:p>
            <a:pPr algn="ctr"/>
            <a:r>
              <a:rPr lang="en-US" sz="2800" dirty="0" smtClean="0"/>
              <a:t>C. Winter</a:t>
            </a:r>
          </a:p>
          <a:p>
            <a:pPr algn="ctr"/>
            <a:r>
              <a:rPr lang="en-US" sz="2800" dirty="0" smtClean="0"/>
              <a:t>D. Summer</a:t>
            </a:r>
          </a:p>
        </p:txBody>
      </p:sp>
    </p:spTree>
    <p:extLst>
      <p:ext uri="{BB962C8B-B14F-4D97-AF65-F5344CB8AC3E}">
        <p14:creationId xmlns:p14="http://schemas.microsoft.com/office/powerpoint/2010/main" val="2803032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103" y="3061292"/>
            <a:ext cx="3582893" cy="35828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7376" y="204716"/>
            <a:ext cx="689323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What can be determined based on the image?</a:t>
            </a:r>
          </a:p>
          <a:p>
            <a:pPr algn="ctr"/>
            <a:endParaRPr lang="en-US" sz="2800" dirty="0"/>
          </a:p>
          <a:p>
            <a:pPr marL="342900" indent="-342900" algn="ctr">
              <a:buAutoNum type="alphaUcPeriod"/>
            </a:pPr>
            <a:r>
              <a:rPr lang="en-US" sz="2800" dirty="0" smtClean="0"/>
              <a:t> The Moon has craters.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Moon has no living things.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Moon has no water.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All of the above</a:t>
            </a:r>
          </a:p>
        </p:txBody>
      </p:sp>
    </p:spTree>
    <p:extLst>
      <p:ext uri="{BB962C8B-B14F-4D97-AF65-F5344CB8AC3E}">
        <p14:creationId xmlns:p14="http://schemas.microsoft.com/office/powerpoint/2010/main" val="502351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8484" y="1132764"/>
            <a:ext cx="4981432" cy="2388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392" y="3630304"/>
            <a:ext cx="7296150" cy="2476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74628" y="423081"/>
            <a:ext cx="74516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observation can be made?</a:t>
            </a:r>
          </a:p>
          <a:p>
            <a:pPr algn="ctr"/>
            <a:endParaRPr lang="en-US" sz="2800" dirty="0"/>
          </a:p>
          <a:p>
            <a:pPr marL="342900" indent="-342900" algn="ctr">
              <a:buAutoNum type="alphaUcPeriod"/>
            </a:pPr>
            <a:r>
              <a:rPr lang="en-US" sz="2800" dirty="0" smtClean="0"/>
              <a:t> The Earth orbits the Sun.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Sun orbits the Earth.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Moon orbits the Earth.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The Earth orbits the Moon.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3678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255" y="3128032"/>
            <a:ext cx="6927897" cy="34977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2324" y="341194"/>
            <a:ext cx="90757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Which of the following is the best observation that can made?</a:t>
            </a:r>
          </a:p>
          <a:p>
            <a:pPr algn="ctr"/>
            <a:endParaRPr lang="en-US" sz="2800" dirty="0"/>
          </a:p>
          <a:p>
            <a:pPr marL="342900" indent="-342900" algn="ctr">
              <a:buAutoNum type="alphaUcPeriod"/>
            </a:pPr>
            <a:r>
              <a:rPr lang="en-US" sz="2800" dirty="0" smtClean="0"/>
              <a:t> Earth orbits the Sun.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Some of the planets orbit the Sun.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All of the planets orbit the Sun.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None of the planets orbit the Sun.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58663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72107"/>
            <a:ext cx="66328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is the opposite of a New </a:t>
            </a:r>
            <a:r>
              <a:rPr lang="en-US" sz="2800" dirty="0"/>
              <a:t>M</a:t>
            </a:r>
            <a:r>
              <a:rPr lang="en-US" sz="2800" dirty="0" smtClean="0"/>
              <a:t>oon?</a:t>
            </a:r>
          </a:p>
          <a:p>
            <a:pPr algn="ctr"/>
            <a:endParaRPr lang="en-US" sz="2800" dirty="0"/>
          </a:p>
          <a:p>
            <a:pPr marL="342900" indent="-342900" algn="ctr">
              <a:buAutoNum type="alphaUcPeriod"/>
            </a:pPr>
            <a:r>
              <a:rPr lang="en-US" sz="2800" dirty="0" smtClean="0"/>
              <a:t> Crescent Moon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Full Moon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Half Moon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Gibbous Moon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893" y="1160109"/>
            <a:ext cx="4843323" cy="470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3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2" r="11475"/>
          <a:stretch/>
        </p:blipFill>
        <p:spPr>
          <a:xfrm>
            <a:off x="2966540" y="3037208"/>
            <a:ext cx="6450415" cy="3414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5569" y="178087"/>
            <a:ext cx="1153235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Which planet is closest to the Sun?  Which planet is farthest from the Sun?</a:t>
            </a:r>
          </a:p>
          <a:p>
            <a:pPr algn="ctr"/>
            <a:endParaRPr lang="en-US" sz="2800" dirty="0"/>
          </a:p>
          <a:p>
            <a:pPr marL="342900" indent="-342900" algn="ctr">
              <a:buAutoNum type="alphaUcPeriod"/>
            </a:pPr>
            <a:r>
              <a:rPr lang="en-US" sz="2800" dirty="0" smtClean="0"/>
              <a:t> Earth, Uranus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Mercury, Neptune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Mercury, Saturn</a:t>
            </a:r>
          </a:p>
          <a:p>
            <a:pPr marL="342900" indent="-342900" algn="ctr">
              <a:buAutoNum type="alphaUcPeriod"/>
            </a:pPr>
            <a:r>
              <a:rPr lang="en-US" sz="2800" dirty="0" smtClean="0"/>
              <a:t> Mars, Neptune</a:t>
            </a:r>
          </a:p>
          <a:p>
            <a:pPr marL="342900" indent="-342900">
              <a:buAutoNum type="alphaUcPeriod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26682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72</TotalTime>
  <Words>640</Words>
  <Application>Microsoft Office PowerPoint</Application>
  <PresentationFormat>Widescreen</PresentationFormat>
  <Paragraphs>154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Trebuchet MS</vt:lpstr>
      <vt:lpstr>Tw Cen MT</vt:lpstr>
      <vt:lpstr>Circuit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Harnack</dc:creator>
  <cp:lastModifiedBy>Abby Harnack</cp:lastModifiedBy>
  <cp:revision>12</cp:revision>
  <dcterms:created xsi:type="dcterms:W3CDTF">2017-02-04T15:36:21Z</dcterms:created>
  <dcterms:modified xsi:type="dcterms:W3CDTF">2017-02-04T16:50:11Z</dcterms:modified>
</cp:coreProperties>
</file>