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" y="2194560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915938"/>
            <a:ext cx="11506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94560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1827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5" Type="http://schemas.openxmlformats.org/officeDocument/2006/relationships/image" Target="../media/image19.png"/><Relationship Id="rId4" Type="http://schemas.openxmlformats.org/officeDocument/2006/relationships/hyperlink" Target="http://www.google.com/url?sa=i&amp;rct=j&amp;q=&amp;esrc=s&amp;source=images&amp;cd=&amp;cad=rja&amp;uact=8&amp;docid=58z20NvKOSvy_M&amp;tbnid=nuXJYxD4VeETnM:&amp;ved=0CAUQjRw&amp;url=http://www.clipartbest.com/spotlight-clipart&amp;ei=XsAEVNOuLueK8QGj9IHwCw&amp;psig=AFQjCNEsd0QLSr7zeilVnhGyjp5Mb5iN8g&amp;ust=1409683927329888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3.wdp"/><Relationship Id="rId4" Type="http://schemas.openxmlformats.org/officeDocument/2006/relationships/image" Target="../media/image7.png"/><Relationship Id="rId9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docid=P2uFu1aK0-s-sM&amp;tbnid=L2IQ5FuHYtkH2M:&amp;ved=0CAUQjRw&amp;url=http://bestclipartblog.com/27-earth-clip-art.html&amp;ei=h74EVNSKEqm28gGV0YHoBw&amp;psig=AFQjCNFGP9eNubd10ita6N18HoAc5wcPxg&amp;ust=1409683230537379" TargetMode="External"/><Relationship Id="rId2" Type="http://schemas.openxmlformats.org/officeDocument/2006/relationships/hyperlink" Target="http://www.google.com/url?sa=i&amp;rct=j&amp;q=&amp;esrc=s&amp;source=images&amp;cd=&amp;cad=rja&amp;uact=8&amp;docid=ruD8z8tFRvHemM&amp;tbnid=TRf15RNW_4BVJM:&amp;ved=0CAUQjRw&amp;url=http://www.clipartbest.com/teachers-clipart&amp;ei=jLwEVIqKE8n68QGV34GQDA&amp;psig=AFQjCNGwb0UgcsVx0cLPHSjsD1cBzApHig&amp;ust=1409682950924225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" y="2176591"/>
            <a:ext cx="11247120" cy="1739347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Lucida Sans" panose="020B0602030504020204" pitchFamily="34" charset="0"/>
              </a:rPr>
              <a:t>“Technology integration for the 21</a:t>
            </a:r>
            <a:r>
              <a:rPr lang="en-US" sz="4800" baseline="30000" dirty="0" smtClean="0">
                <a:latin typeface="Lucida Sans" panose="020B0602030504020204" pitchFamily="34" charset="0"/>
              </a:rPr>
              <a:t>st</a:t>
            </a:r>
            <a:r>
              <a:rPr lang="en-US" sz="4800" dirty="0" smtClean="0">
                <a:latin typeface="Lucida Sans" panose="020B0602030504020204" pitchFamily="34" charset="0"/>
              </a:rPr>
              <a:t> Century Learner”</a:t>
            </a:r>
            <a:endParaRPr lang="en-US" sz="4800" dirty="0">
              <a:latin typeface="Lucida Sans" panose="020B0602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814338"/>
            <a:ext cx="11506200" cy="457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By:  Abby Harnack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885" y="3195104"/>
            <a:ext cx="1087755" cy="100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40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84176"/>
            <a:ext cx="11684000" cy="1508760"/>
          </a:xfrm>
        </p:spPr>
        <p:txBody>
          <a:bodyPr/>
          <a:lstStyle/>
          <a:p>
            <a:r>
              <a:rPr lang="en-US" dirty="0" smtClean="0"/>
              <a:t>A Successful technology school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3100252"/>
            <a:ext cx="11988800" cy="2690949"/>
          </a:xfrm>
        </p:spPr>
        <p:txBody>
          <a:bodyPr/>
          <a:lstStyle/>
          <a:p>
            <a:r>
              <a:rPr lang="en-US" sz="3200" dirty="0" smtClean="0"/>
              <a:t>The program must be led by a proactive leader who: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- makes the needs of the 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learner a top priority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- empowers teachers to craft digital learning experiences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- establishes a shared vision/plan for students and teachers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743" y="2139723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092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1661" y="284176"/>
            <a:ext cx="5517195" cy="1508760"/>
          </a:xfrm>
        </p:spPr>
        <p:txBody>
          <a:bodyPr/>
          <a:lstStyle/>
          <a:p>
            <a:r>
              <a:rPr lang="en-US" dirty="0" smtClean="0"/>
              <a:t>Broadcast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561" y="2476137"/>
            <a:ext cx="11787210" cy="420624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Educators need to share their technological experiences</a:t>
            </a:r>
          </a:p>
          <a:p>
            <a:endParaRPr lang="en-US" sz="3200" dirty="0" smtClean="0"/>
          </a:p>
          <a:p>
            <a:r>
              <a:rPr lang="en-US" sz="3200" dirty="0" smtClean="0"/>
              <a:t>Parents should be informed of technological experiences in the classroom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Showcase student gains, discoveries, and creations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586" y="1792936"/>
            <a:ext cx="3060700" cy="1967593"/>
          </a:xfrm>
          <a:prstGeom prst="rect">
            <a:avLst/>
          </a:prstGeom>
        </p:spPr>
      </p:pic>
      <p:sp>
        <p:nvSpPr>
          <p:cNvPr id="9" name="AutoShape 4" descr="data:image/jpeg;base64,/9j/4AAQSkZJRgABAQAAAQABAAD/2wCEAAkGBxAPDw8QDw0PDw4QFQ4NDw8PDg8OERANFBEXFhURFRQYHCggGBslHRcUITEhJSkrLi4uGB8zODMtOCgtLisBCgoKDg0OGBAQFCwkHSQsLCwvLCwsLCwsLCwvLCwsLCwsLCw3LCwsLCwsLCwsLC0sLCwsLCwsLCwsLCwsLCwtLP/AABEIASkAqgMBEQACEQEDEQH/xAAcAAEAAgMBAQEAAAAAAAAAAAAAAQIDBAcGBQj/xABFEAACAgEBBAYFCAcGBwEAAAAAAQIDBBEFEiExBgcTQWFxIjRRgZEUUnJzsbKzwTIzNUKCoaIVIyRDYtEWU2OSo6TwCP/EABsBAQADAQEBAQAAAAAAAAAAAAABAgMEBQYH/8QAMhEBAQACAQIDBQcDBQEAAAAAAAECEQMEEiExQQUTImFxIzJCUYGx0aHB4QYUUpHxQ//aAAwDAQACEQMRAD8A7iAAARrxMpn8dxT6JNUAAAAAAAAAAAAAAAAABDZllnrKYpSaoAAACkuZxct1yLTyWTOvHLum1UlgAAAAAAAAAAAAAAANkZZds3RjT4nDjlvOWrejId6oAAAY5czz+a/aVeeSYM24M/woq51KgAAAAAAAAAAAAAAFJM5OfPd0tFVzOfC/HPqllPTUAAADFLmeZy37SrzyEMctXYyo9LG7m1AkAAAAAAAAAAAAAhspyZ9s2RjZ59q6EUxvxT6pZj1mYAAAYZc2eTy37TL6tJ5CGNGSDOzgz/CrVjqVAAAAAAAAAAAAAxyZw8ufdVoqzntWCkvxQZj2WYAAAYJc2eLy37TL6tJ5JRONEo3xy1doZUejjdzagSAAAAAAAAAABWTMebPtmkxRnDasgytSgztSznusgAAAwPmzwuS/aZfW/u1nkItjUJRrjUMkGdvBn+FWrHSgAAAAAAAAACLdDG2cHJn3Xa8VZhalBlaIZllUtg+hZAAABrvmfP5348vrWoi2NFkbY1CUzbDLV2hlR6ON3NqBIAAAAAAAAVmzn58/wpijOK1ZUztSgytShmWVS2EfQ4+UYpLAAA1j5u34q2Si8qEo2xqEo1xqGSDO3gz/AAq1Y6UAAAAAAAIbK5Zds2MbPPyy3droMrUoMrUoMrRVmWVS2Y8kfR8V3hj9IyqS6AABqny+/FslGsolGuNQsjbGoSmbYZau0MqPRl3NqBIAAAAABSTOTnz3dLRU5bUqmVqUGVqUGdqUMytS2Ycl5I+j4PHiw+k/ZjfNJqgACjUR8pjW6Ua41CyNsahKNcahKNcahkgzt4M/wq1Y6UAAAAAhsz5M+2JjGzgtWQZWpQZWpVM7RDMrUoMrUtiD4LyR73Bn9lj9J+zKzxXO1UAhlcvDGjUR8njW6yNcaJRtKhKNcahZG2NQlM2wy1doZUejLubUCQAAAMcmcPLn3VaKs57VkGVogztSgytSgytSqZWjNF8EerxcnwY/SKWeLMeyzAIlyZny+GGX0qZ5tRHyWNbpRtjUJRrjULI2lQlGuNQlG2NQyQZ2cGf4VasdKAABWTMebPU0mKM4bVkGVqVTO1KDK1KGZWiDO1KDK1KVI3x5dSI02z6lgACLJZqjVsho/DuPmOq6a8GevS+TbG7VRjjUrI2xolGsqEo1xqFkbY1CUzbDLV2hlPRl3NqBIEW6mxjbODPLuu14qzC1KDO0QZWpQZWpVM7UoMrQjHV6Ini4cubOYY/+FumwqUe7PZnBJqy/9s++sh6CgAArOOq0Meo4MebC4Zf+Jl01mtHofMZ4ZceVwy8428xFsaJRrjULI2xqEo1xqFkbY1C8GdvBn6K1Y6EKzZzc+f4UxRnHasqZ2pQZWpQZWpQzO0QZWpQlqVxwy5MpjjPGnk2q4aL7T6Xpemx4MNTz9axyu1jpQAAAADHbDXzODrul99j3Y/en9fktjlprngRqsjbGiUayoSjbGoWRrjULJm+GWrtC+p3XOTHuUY2cGV34roMrUoMrUoMrRDM7UqmVqUGerldTzGzVXp5n0PR9JODHd+9fP+GWWW1ztVAAAAAAAYbod69543tDpdX3uP6/y0wy9GJHm41dKNsahZGuNQlGuNQsjbGoN7uLe938P5GhlbRUytSgytSgztShmVogyqWeqvTi+f2HudD0fu535/e/b/LPLLbIeioAAAAAAAACLJZqjWsho/A+e6rprw5+H3b5fw2xu0IxxolGsolG2NQlstln2xCNTGZau0rHTbtCDK1KpnaIZlalBlallqr737j1uh6PWuTOfSf3Z5ZejMeqoAAAAAAAAAAESjqtDPm4seXC45Jl01mtGfOcnHlxZ3HJrvaUWxolGsqENmWWe6lBGxZM248/RFCbRBlalBlaleqvXi/cd/RdJ333mc8PT5/4Uyy9Gc9pmAAAAAAAAAAAABSyGvmcnV9N77Hw+9PL+FsbpgPDnh4VoNjLPU0IM9pCdiSZlq7Em9u0IZlaL1w18jq6Tpfe3uy+7P6oyy0znuyaZAAAAAAAAAAAAAAAGK6Hf8Ty+v6f/wCuP6/yvjfRg1PEuW7tqDYE7QDYlM1wy9BeENfI6un6e82Xy9VbdM6R72OMxmpPBkkkAAAAAAAAAAAAAAAKzZzc+f4UxrTjp5Hz3U8Pu8tzyraXapzbSE7AbFoLVm3Bx5cmeoi3TaitOR9RxYY4YyY+TGpNEAAAAAAAAAAAAAAAENlc8u2bGNnn5Xa6GjDkxmcuNTGBrQ8XkwuGXbWkqCm0pS1L4Y3PLtiKzxWh7XDxzjx1Gdu2SDPR4MtzSlWOhAAAAAAAAAAAAAAABSTOPmz3dLRVnNalUytSrNanLz8fvMfmtKxHlyW3t14rssFoetwcc4582du10deNQsmb4Zau0VkO+XfioEgAAAAAAAAAAAAESZnyZ9sTGM4LVkGVqUGdqUGfjbqCzq0Wvf3nRn0PZj7yfe9Ud3oqjDGpSjXGoWRtjULwZ28GW5pWrG6AAAAAAAAAAAAAMcmcPJn3VaKs57UoM7UoMrUstcO/vPS6Xpuz48vP9lMqudqrDZHTyPJ6ng93l3Tyv9GmN2hGGNSlG2NQsmb4Zau0VkO+XagSAAAAAAAAAABWTMebLU0mKHFasgytSgytSvXDvZ29L0/48v0/lXK+jIegoAQ0VyxmUsowyWh4/Jx3jy7a0l2IY0WRtjULwZ28GW5pWrG6AAAAAAAAAAApM5OovjFoozktWQZWi0I68To6bp++92Xl+6LWU9NQAAAKyjqY83FOTHXqmXTEeVq43VXSjTGi8Ds6e+NVq51qgENgE9fICQAHGuu/Ly8HMw8rEyr8dXVWUz7KyUYOdU1JOUf0W2rHzX7vgB53ZHXJtOnRXxozIrTXfh2Nj/jhw/pA9vsjrswLNFlY+Riy4ayUVkV/GHpf0ge32P0qwMz1bOx7ZfMVkVYvOD0kvgB9WZw9RfiWipyWrJhHXyNeDg95d3yRbplPUk0oAAAAABScTk6nh7p3TzWxrGjgxqyZWxgnKcoxilq5SaikvFs7emvxK15HbfWjsnE1Xyr5TYtV2eLHtuK7nNegvfI7VXP9t9d+TPWOFh10LusyJO6fnuR0iviwPEZW39obVvpoyc6+xZFtWOq4z7OtdrZGH6uGkXz70wP1TCCikktEkkku5LkgLAAOcdfGzu12UrkvSxbqbf4J61NeWtkX7gOMdDOj/wDaGV2Tk4VQi7bZR03txNJRjr3tv7TzvanX/wCz4O+TeVup9f8ADbg4ve569HTpdXWzHHd7CxP56yLt7X28Xp/LQ+Rnt/rplvvn01NPS/2fFryeE6X9AbcKLvpk8jGjxk3FdrSvnSS5r/UtNPZ3n0Xs325x9VZx8k7c/wCl+n5X5OLn6W8c3PGPT9RfSG15d2HdfbZCyrtaY2WTsUJ1y9JR3nw1UtdF809Pqsfh7nNi7dGOpycXFeTL5Jt0zI9THGYzUUCQAAAAAABjnHvPO6jh7b3TyXlcC6+dpO3aFOKm3CimMpQWrTutk3+j3vSMPidHSzWG0Vk6JdXENyN20E5TlpKOMpOMYLu7Rri5eCenmfNe0v8AUGXdePpfL/l+f0+Xz/Z38PRzW+T/AKfb290DwrqJqjHrx7oxcqrKlu+mlwUl+8ny4nn9H7b6rj5ZeTO5Y+sv5fL8m3L0uGWPwzVeD6pMHt9tYS09Gp2ZM9e5V1y3f63A++eQ/TwAAB5PrMyq/wCzsnGfpW5NdlVcfY9P1j8E9PfoBxTqlz4150q5PT5RW4Qb77IPfS+G/wDA8D/UfBeTpZnPw3f6Xw/h19FlJya/N2I+FeuSSaaa1T4NPimvYTLrxiHJrsVbF2/iWw9HGnZCyKXKNNrdVsPKO835aH6D7L6u9b0nxX4p4X+1/X99vG6jj93yeHk/RqR6uGEwmo50lgAAAAAAAAEWSzVHANjUR2l0g2hlz9KrHtlKCfFOUX2VL8tK3Lz0PB9u9Rem6SceF8cvD9PX+0dfScffybvo6UfCvXaW28+ONjX3zfCqE5+ctPRivFvRe86Ok4Lz82HHPWz/AD/RTkz7Mbk5r1K5kcbPnfYvQ7NY0pfM7Wak5+51rXwbP1F4D9GIABrbQzYY9U7bHpCC18W+6K8W+AHJdq7Qnk3Sts5y4KPdCC5RX/3tA5Jnwlj5Vm5JwnVY5VyjwcfS3oNe7QrljjnjccpuXwqZbLuOv9DOmdWdCNdko1ZiWkq291W/66/b9Hmv5nwPtT2RydJlc8Jvj/P8vlf59Xr9P1M5Jq+b1R4zqcn65MmE78amLTnXXc7NOce0cd1Px9Fv4H2f+meLLHh5M7PC2a/Te/3eX12UuUjuXQnavy3ZuHkN6ysqr7Tjr/fRW7Nf9ykfTOF9sAAAAAAAAB8zpNtJYmFl5L/yabrV9KMHur46AcI6nc+ELcmicl2lsarINvjNw3t9eL9JP4nzH+puDLLj4+STwm5flvWnf0OcluN9XUrrY1xlOcowhFaylJqMYr2tvkfH4YZZ2Y4zdvpHpWyTdcf6wumCzZLHx2/ktb3pT4rt7FyenzV3e18e5H3PsX2TelnveX799P8AjP5vr+Xk8nquo958OPl+7P0Fo3cac/8AmTlp9GKUft3j3nI7P0E2121XYTlrZUluN/v08l8OC8tAPVAcm6wulLsUnDjRU92tclZY+HaPw9nh5geY6P3SnQpze9KUrG2/pAfK2/0ZnkXSurshFyUU4yUlrJLTXeWvdp3dwHwb+jGXDiqlPTjrXOL0ft46MDM9tbWpjuPIzYRS/e35aJeybTfwZxZezekyy7rw47+n9vJrOfkk13V8GV2+3Jz35N6yk5b0m33t97OySYzUmoyt27v/APn7anaYWTit+ljW9pBeym5a/fjZ8SR1QAAAAAAAABzzr02l2OyXUnpLKtpo/gi+0l/KGnvA/PWLCdk0qY2WWLilTGU5p+1KPEiyWao+xbszaV+kbo5Ut16buVZOO417Y2PVP3amfHwcXH44YSfSSLXLLLzrax+hlz/WXVw8IqVj/I1Veu2XhLHphVF6qGvFrTVttt6ebA1eiW2bacqxRfGqdlkG/m7+koPwev8ANgdsx+kOPOEJ7zjvRjLdcW2tVroBxTpdBwpsi+cbFB+alp+QFejPq0fOf3gPqgQ2B0joTsSNNMciWkrboxnFrioVSWqS8WtGwPqbS6O4WV6xg413jZRXN6+1NrVAauwuiGBgW2XYeMqJ2xVdihOxwlFPVeg20tOPJLmwPugAAAAAAAAPn7W2Hi5nZ/KsWrIVblKEboKyMW+b3XwfIDaxsWuqO7VVCuPza4RgvggPGdYuza4qGUmoylKFE13TbT3H58NPgB4oAB5nYHrmR5XfixA7BszYs50UyS4SrqkvJwTA8d1v7LdDlYo/3V9kZxfcrHq5xfjrq/f4AfB6M+rQ87PvMD6oHyum0LsejG1W7HLV0l851V7i9ylv/BeIHcujfqOH9RjfhRA+iAAAAAAAAAAAAADwvXP+ypP2XY7/AKgPGYuLZ8kxMifpRyIb28lp6cZOMovx4a+8CAPh9DdnzydqWUw5y7befzYK2O9J+S/ID9EV1qMVGK0jFKKS7klokB4DrvlpsyvxyKV/47H+QHxOgPRL5Vs2m6N+5KUr04yhvL0bZLg01pyA9NszoM42xlfbCdUfScIqXptck9e4DyPX1+uwF7K8r71f+wHVOjvqWJ9Rj/hRA+gAAAAAAAAAAAAADwvXN+yZ/W4/3wMnQPAhlbBxarOTjbpLvhNXT0kvICaegEU/Ty5SXshUoP4uT+wDxXVlUq+kObXHXdhHaFUdee7HJglr8AO1Ac469Z6bOx/HLrX/AK97/ID6nVB+x8b6WT+PMD2YHF+vqX+Iwl/0r38Zx/2A6zsD1PE+px/w4gb4AAAAAAAAAAAAAPDdc7S2RY29F2uNz+sQG11SzUtjYbTTX+IWqevLIsQHrwOLdX01/wATZ6TWu9tNaarX1lAdpA8p1k+pL6yP4cwHVf8Asuj6eT+PMD1YHMuuPlV9Cf3gPf7C9UxfqaPw0BvAAAAAAAAAAAAAA1Np/oL6UPtA2ocl7gJA1cH/ADPpz+8wNoD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4500563" y="-1951038"/>
            <a:ext cx="234315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80150" l="0" r="804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6330" y="4443730"/>
            <a:ext cx="2871212" cy="405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0713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361" y="226119"/>
            <a:ext cx="2977195" cy="1508760"/>
          </a:xfrm>
        </p:spPr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101" y="2606766"/>
            <a:ext cx="11901714" cy="1036320"/>
          </a:xfrm>
        </p:spPr>
        <p:txBody>
          <a:bodyPr>
            <a:normAutofit/>
          </a:bodyPr>
          <a:lstStyle/>
          <a:p>
            <a:r>
              <a:rPr lang="en-US" sz="2800" dirty="0"/>
              <a:t>"National Association of Elementary School Principals: Serving All Elementary and Middle-level Principals." </a:t>
            </a:r>
            <a:r>
              <a:rPr lang="en-US" sz="2800" i="1" dirty="0"/>
              <a:t>NAESP</a:t>
            </a:r>
            <a:r>
              <a:rPr lang="en-US" sz="2800" dirty="0"/>
              <a:t>. N.p., n.d. Web. 29 Aug. 2014.</a:t>
            </a:r>
          </a:p>
        </p:txBody>
      </p:sp>
    </p:spTree>
    <p:extLst>
      <p:ext uri="{BB962C8B-B14F-4D97-AF65-F5344CB8AC3E}">
        <p14:creationId xmlns:p14="http://schemas.microsoft.com/office/powerpoint/2010/main" val="38193971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2918" y="284176"/>
            <a:ext cx="9784080" cy="1508760"/>
          </a:xfrm>
        </p:spPr>
        <p:txBody>
          <a:bodyPr/>
          <a:lstStyle/>
          <a:p>
            <a:r>
              <a:rPr lang="en-US" dirty="0" smtClean="0"/>
              <a:t>Students = Technological Geniuses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073" y="2345509"/>
            <a:ext cx="11959771" cy="42062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Students often know more about technology use than educators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Students now become bored with basic technology use in the classroom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8122">
            <a:off x="2311849" y="4526166"/>
            <a:ext cx="2952750" cy="1543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310" y="4253012"/>
            <a:ext cx="2073049" cy="20730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62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429" y="1038556"/>
            <a:ext cx="1132114" cy="230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4181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227" y="242244"/>
            <a:ext cx="9784080" cy="150876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The Four C’s: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733" y="2011680"/>
            <a:ext cx="10858452" cy="48463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Critical thinking</a:t>
            </a:r>
          </a:p>
          <a:p>
            <a:r>
              <a:rPr lang="en-US" sz="2800" dirty="0" smtClean="0"/>
              <a:t>Creativity</a:t>
            </a:r>
          </a:p>
          <a:p>
            <a:r>
              <a:rPr lang="en-US" sz="2800" dirty="0" smtClean="0"/>
              <a:t>Communication</a:t>
            </a:r>
          </a:p>
          <a:p>
            <a:r>
              <a:rPr lang="en-US" sz="2800" dirty="0" smtClean="0"/>
              <a:t>Collaboration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Educators must increasingly put technology into the hands of students</a:t>
            </a:r>
          </a:p>
        </p:txBody>
      </p:sp>
      <p:sp>
        <p:nvSpPr>
          <p:cNvPr id="5" name="Right Brace 4"/>
          <p:cNvSpPr/>
          <p:nvPr/>
        </p:nvSpPr>
        <p:spPr>
          <a:xfrm>
            <a:off x="3773714" y="2011680"/>
            <a:ext cx="841829" cy="2047948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20350" y="2774044"/>
            <a:ext cx="6703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Technology-Infused Learning Environment </a:t>
            </a:r>
            <a:endParaRPr lang="en-US" sz="2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543" y="3612934"/>
            <a:ext cx="1419329" cy="12090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09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231" y="4320304"/>
            <a:ext cx="1731036" cy="1514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8740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764" y="3408448"/>
            <a:ext cx="1336461" cy="18237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245" y="416059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2009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57" y="255148"/>
            <a:ext cx="11727543" cy="1508760"/>
          </a:xfrm>
        </p:spPr>
        <p:txBody>
          <a:bodyPr/>
          <a:lstStyle/>
          <a:p>
            <a:r>
              <a:rPr lang="en-US" dirty="0" smtClean="0"/>
              <a:t>Student performance = student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919" y="2011679"/>
            <a:ext cx="9784080" cy="472294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Students must have access to an evolving array of technological tools/activities</a:t>
            </a:r>
          </a:p>
          <a:p>
            <a:endParaRPr lang="en-US" sz="2800" dirty="0" smtClean="0"/>
          </a:p>
          <a:p>
            <a:r>
              <a:rPr lang="en-US" sz="2800" dirty="0" smtClean="0"/>
              <a:t>Tools and Activities Must Demand: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- Problem-solving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- Decision-making</a:t>
            </a:r>
          </a:p>
          <a:p>
            <a:pPr marL="0" indent="0">
              <a:buNone/>
            </a:pPr>
            <a:r>
              <a:rPr lang="en-US" sz="2800" dirty="0" smtClean="0"/>
              <a:t>	- Teamwork 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- Innovation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858737" y="3236686"/>
            <a:ext cx="2958421" cy="241647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6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281" y="2908457"/>
            <a:ext cx="2929392" cy="292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7006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490" y="255147"/>
            <a:ext cx="9784080" cy="1508760"/>
          </a:xfrm>
        </p:spPr>
        <p:txBody>
          <a:bodyPr/>
          <a:lstStyle/>
          <a:p>
            <a:r>
              <a:rPr lang="en-US" dirty="0" smtClean="0"/>
              <a:t>Teacher-Student role reversal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43" y="2156823"/>
            <a:ext cx="11901713" cy="4206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A new mindset of teaching through technology must emerge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Teachers must spend less time creating presentations and instead act as learning catalysts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Discovery &amp; Creation – students become the focal point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- act as explorer (mathematician, scientist, sociologist)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- act as designer (author, artist, composer)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1378">
            <a:off x="9504743" y="431588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7070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152" y="327720"/>
            <a:ext cx="11400813" cy="1508760"/>
          </a:xfrm>
        </p:spPr>
        <p:txBody>
          <a:bodyPr/>
          <a:lstStyle/>
          <a:p>
            <a:r>
              <a:rPr lang="en-US" dirty="0" smtClean="0"/>
              <a:t>Technological Discovery activity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861" y="2926079"/>
            <a:ext cx="9784080" cy="315540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Students are more likely to retain information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Students gain ownership over their learning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Students’ observations can be carried into subsequent lessons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857" l="0" r="93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431" y="2293257"/>
            <a:ext cx="2722645" cy="271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9619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304138"/>
            <a:ext cx="11582399" cy="1508760"/>
          </a:xfrm>
        </p:spPr>
        <p:txBody>
          <a:bodyPr/>
          <a:lstStyle/>
          <a:p>
            <a:r>
              <a:rPr lang="en-US" dirty="0" smtClean="0"/>
              <a:t>Technological Creativity activity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29" y="2868022"/>
            <a:ext cx="10870885" cy="2937691"/>
          </a:xfrm>
        </p:spPr>
        <p:txBody>
          <a:bodyPr/>
          <a:lstStyle/>
          <a:p>
            <a:r>
              <a:rPr lang="en-US" sz="2800" dirty="0" smtClean="0"/>
              <a:t>Projects serve as excellent tools for assessment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Students become active partners in constructing learning experiences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Students become more confident in their own abilities/voices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142" y="4593460"/>
            <a:ext cx="2098714" cy="20342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641" y="1744071"/>
            <a:ext cx="2247901" cy="224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094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0686" y="240633"/>
            <a:ext cx="8606972" cy="1508760"/>
          </a:xfrm>
        </p:spPr>
        <p:txBody>
          <a:bodyPr/>
          <a:lstStyle/>
          <a:p>
            <a:r>
              <a:rPr lang="en-US" dirty="0" smtClean="0"/>
              <a:t>Audiences larger than one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28" y="2047286"/>
            <a:ext cx="12090400" cy="484632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Students believe their work is worth seeing/reading and thus worth doing</a:t>
            </a:r>
          </a:p>
          <a:p>
            <a:endParaRPr lang="en-US" sz="2800" dirty="0" smtClean="0"/>
          </a:p>
          <a:p>
            <a:r>
              <a:rPr lang="en-US" sz="2800" dirty="0" smtClean="0"/>
              <a:t>Audience Forms:</a:t>
            </a:r>
          </a:p>
          <a:p>
            <a:pPr marL="0" indent="0">
              <a:buNone/>
            </a:pPr>
            <a:r>
              <a:rPr lang="en-US" sz="2800" dirty="0" smtClean="0"/>
              <a:t>	- </a:t>
            </a:r>
            <a:r>
              <a:rPr lang="en-US" sz="2800" dirty="0"/>
              <a:t>school news shows</a:t>
            </a:r>
          </a:p>
          <a:p>
            <a:pPr marL="0" indent="0">
              <a:buNone/>
            </a:pPr>
            <a:r>
              <a:rPr lang="en-US" sz="2800" dirty="0"/>
              <a:t>	- school websites</a:t>
            </a:r>
          </a:p>
          <a:p>
            <a:pPr marL="0" indent="0">
              <a:buNone/>
            </a:pPr>
            <a:r>
              <a:rPr lang="en-US" sz="2800" dirty="0"/>
              <a:t>	- film festivals</a:t>
            </a:r>
          </a:p>
          <a:p>
            <a:pPr marL="0" indent="0">
              <a:buNone/>
            </a:pPr>
            <a:r>
              <a:rPr lang="en-US" sz="2800" dirty="0"/>
              <a:t>	- online publishing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“I read all the stories in the contest and yours is the best!  Be a writer when you grow up.  You will be world wide!” 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</p:txBody>
      </p:sp>
      <p:sp>
        <p:nvSpPr>
          <p:cNvPr id="4" name="AutoShape 2" descr="data:image/jpeg;base64,/9j/4AAQSkZJRgABAQAAAQABAAD/2wCEAAkGBxITERUUExAVFhUWGRwWGBcYExYYFRcVGhccFxcYFxgYHighGhwlHxkTIjEiJSwrLi4uFx8zODMtOCgtLisBCgoKDg0OGxAQGywlICQ0LC0sMiwsLCw0LCw0LywsLC8wLCwsLCwsNCwsLCwsLC0vLDcuLDQsLCwsLCwsLCwsLP/AABEIAP8AxQMBEQACEQEDEQH/xAAcAAEAAgMBAQEAAAAAAAAAAAAABQYDBAcCAQj/xABNEAACAgEBBQMHBQwHBgcAAAABAgADEQQFEiExQQYTUQciMmFxgZEUIzNioRU0QkNScnN0gpKx8CQ1U6KztMIlRGODwdMXVJOjstHS/8QAGwEBAAIDAQEAAAAAAAAAAAAAAAMEAgUGAQf/xAA+EQACAQIDBAcGBQIFBQEAAAAAAQIDEQQhMQUSQVEGMmFxgZGhEyKxwdHhFCMzQvBSciRikqKyQ1PC0vEV/9oADAMBAAIRAxEAPwDuMAQBAEAQBAEAQBAEAQBAEAQBAEAQBAEAQBAEAQBAEAQBAEAQBAEAQBAEAQBAEAQBAEAQBAEAQBAEAQBAEAQBAEAQBAEAQBAEAi9s9odLpcd/eqM3opxa18fkVrlm9wM8lJRW9J2QSuQlnbK5/vfZt7Do9z16dD+yS1g96TVVtuYGlk537lf109SaOHqPgYvu9tQn720SD16m5z9lIEoy6T4VaRl5L6kn4SfYfX21tQcqdEfbbev27hmK6UYfjCXp9T38HPmF7T7QX09nVOP+DrMsfYLa0H2yxT6SYKWu8u9fRsxeFqIzp28oX75o1Om8WspLVj1m2kugHtImxobRwtfKnUTfK9n5PMilSnHVFi2dtKm9A9NyWofwkcMPiJdIzagCAIAgCAIAgCAIAgCAIAgCAIAgCAVPtT2gt735HoyBeVDW2kby6ao8AxB4Na2DuofAseA46/aW0IYKlvyzb0XP7LiS0qTqOyNDZexqqMsoLWv9Jc537rD4u54n2DAHQCfPcZj6+LlvVZdy4LuX8Zs4UowWRtarV1147yxVzwG8wBJ8FHU+oSvClOfVTZm5Jamv90wfQpuf/lFPgbd0GSewa60orxv/AMbmO/yR5+6Fn/kr/wB7Tf8AenvsYf8Acj5T/wDUbz5P0PX3TA9Oq5PbWXA9pq3gB6yZ57BvqyT8bf8AKzG/zRGdqNubmia3T2qxchEdSGAJPnEEcMhQ2PXiWcFhN7EqnWi1bNp5fzMs4OlHEVoU75N+mr9EVfsLpO/e495ZXcm4y6itiLvO3gRYeVq+aOFgbr6sbzGY6tgXCdJ5O6ceGVtFw14WLG2tm0KNZKmrJq/j4nROzvaW1bl0mu3e9YE03KN2vUKOJG6SdywDiVyfEcOXQbO2lSxsLxya1XL6o5qrSdN5lwmxIhAEAQBAEAQBAEAQBAEAQBAEAjO0u110mltvI3ig81er2Md2tB62YqPfPJSUU29ENSq7B2e1NXzjb91hNt9n5drcW/ZHBVHRVE+Y7RxssZiHUemiXJcPq+029KmoRsfE1D38am3KelmAXsHjUDwCfXIO9xwMEMYnCNHKavLlwXf29i04u90e3ctNDb0mhrryUTzjzYks7fnO2Wb3mRVK055SeXLRLuSyRkopGxIjI0tLtNXYAKwVs925ACXAekaznjjjzxkecuV4y9X2fXo0o1ZrJ+nK/K/2eeRHGrGTsiI7dbHt1NCirzijbxryAHGPXwyDgjPDn6pLsvE06FVueV1a/Iu4OtTo1lOpHej527fA5Zdoty5a7BZQWdN8mt1G5vYLOMYZQN7BPhwnVRq79NzjaVk7Zp520XJ6fM3eLrYSpH22FX5kbNbsH/uyWVr6+Bkv0+7fZQtpv3mCr3aOa7QFyMIu8GIy/U487HCYxnvUo1XHdsuLV145Wvly4cTzD4jDVV+KxqzeSvF7tlpu6p8Xz8LFw2B2Qv8Ak9of5knD0DIzXehJS7A4KeniQzA9Jqa+1oU8RCdN3a6z5x4rt58k7WNNtWph8TP8iG6lxta7527PN3z0R1Tsdtn5Xo6riN1yMOv5Ni+a6+5gw907iMlJXWjOZJqegQBAEAQBAEAQBAEAQBAEAQCm9uX7zU6HT9N99S48RQuEz/zLKj+zNPt2v7LBTtrK0fPX0uT4eO9URqa5e+s7n8WAGt8GB9Cr1g4YsPAAEEPOCpP2UPa8dI9nN+Gi7bvWJspe890kpWMxANOmr5V+r9T/AG/1V/4XifwuQ4Zz02y9l7lq1ZZ8Fy7X8l4lapU3sloTGr0aWJuMPN4YxwKkeiykeiR0I5TfNKSaeaepFYiK7XrcVXHzj9HZjC2gDJHgtgAJK9QCy8MheS2lsx4d+0p5w+Hf2cn4PPWxTqXyepyarRanV6hxuN3zuTYSDis8jvnoFGABzwoAm8lVo4ainf3Usu3u7+PfdnWUMfhsHgYqm05tXstd5635W7eCsj7tvs/Zo3CecawR3VoHQHzBkcrFwPaRkephsbDFR3sr/uXx8H9meYDG4arhPw2IaVlu55XS0afNed1dHU9g617aFNqblwAW1PybN0MfcQysPUwnK4qlGnUag7x/a+avb7HL05NrPU9eT9+71Wv0/QWi9B9W5AzY9W/3s+gbFre1wNNvhl5O3wsayvG1Rl5m1IRAEAQBAEAQBAEAQBAEAQBAKPts722FGfo9GeHh3l44/wDtfZOZ6USth4R5y+Cf1LeD6zPOxONfedbmNufFW4V/CsVD3Tj8TlPc/py+v+67L0NL8zcvuVFLOwVRzJOAJFCEpyUYq7fIybSV2adtRtray5WTTopc1kEWWqoz84vNUwPo/Sbk2BlT1Wztkqi1OrnPguC+r9Fwvk1VqVd7uN3srtyvW6SvUVoyI+QFbGRusUI4cMebN1Ug4SsyOLurktMD0r3aHbOnXUafRXVs51W9ukcAhTDBsgghs4wV4ggHhJFT3ot8DGUkmkend6CFubeQndS7AAJPALbjgrHkG4Kx4eaSFPK7R2S6d6lBXjxXFd3Neq48yxTq8JG3NCWDQcbupU9LUKnj+HWcpgeJV7cn6glhe9Ra/pfo9fVLzZhpLvMWwju7asGOFmkrPtKW2j+DLOz6MSvhZLlJ/BFDFr3y/wA6MqiAIAgCAIAgCAIAgCAIAgCAUTbS42uxHpNox/dubH2vOY6UL8mm3/V8i3hOszDsO6x9PQKaGI7pBv2ZqrGFA/CG+3DluqQfEc5p/wD8atVqylUaim2+befJfNlhVkopImNHskBhZa3e2DipIwiHGPm0yd08/OJZuJGccJvMNhKWGjamu98X4/JZEbblqbNGp33tQrjuyBzzvBkDZx04lh+zLbVkmY3Mml0yVoErRUReCqqhVA8Ao4CeNt5s9SseluU4ww87lx5454iwPFulrZ0dq1Z687jFQWTeGG3CeK5HA45xd6Cxhu1GbhSawyvU7sScjgyIEK4wQwd/3eRzw9SyuePWxoWbOsp40/OV/wBkzeevqqduBH1HOBngwACzT43ZNOv79P3Zej+nevLiSQqOPajQ1OpD3adQrqy2MzKyMpCii1SfOGCN5kGRkcRNHPB1sNCp7WNk0knqr70Xr3Jku+pNWPmmONtaf62mtH7tlf8A+p0XRZ/lVF2r4Mq4zrI6FOqKYgCAIAgCAIAgCAIAgCAIAgFH7QjG2KT46O4fC+nH8T8ZznSdf4SP9y+Ei1hOu+43uzrfMKnI1FqsdQEJVPim43sYSTD1FUowmuKXnx9bklrOxJyUENa3da9SfR1NXd8+AtpLWKoHiyWXH2UyTWHcY6SJmRmR5WsAkgAE8zjifaZ6D1PARezbO81F9g9Fd3TrywWr3mtZcfXfcPrpMzlkkjFZu5KTAyIbXtvapAD9HUxYeu11CfZVb8RNLt2olQjDm7+S+5JRXvXIq193bGhP5VWoX4Gkyboq8qq/t/8AIixnDxOizrikIAgCAIAgCAIAgCAIAgCAIBRttPv7YAH4nSEN7brlKj4Ut8ROZ6UVEsPCHFyv5J/Ut4Ne82e2vGnsNp4VPgWnojDgtx+rjCsegCHgFYzU7FxiX+Hnx6vfy8eHbfiyzWjb3l4k/OiITS2xs8X1FN4owIeuwcWrsU5RwOuDzHIgkHgTMoyszxq5qbK21vN3N6inUjnWT5tmPw6GP0iHnw85c4YAzKUOK0PFLgyYkZkVvXbeNznT6Fg9no2XjDU6YdSzcnt57tYzx9LABkqhbOX/ANMHK+SJzZ+jSmpKkB3UGBk5J8SxPNickk8ySZG3d3ZmlYa7WLUhds+AA4szH0VUdWJ4CYykopyk7JagitDUwDNZjvLDvvg5AOAAqnqFUKucDOM4yTOK2hi/xNZzWiyXd99S1Thuoitvv3er2fd0W81E+AtrYD+8qD3ibnovUtiJw5q/k/uV8YvdTOkztzXiAIAgCAIAgCAIAgCAIAgEN2u238j0r3hA5UqoBbdQF3Cbztg7qLnJODwBmM5bsXK17ctT1K7K5sbQNX3lltgsvvbvLbAMKTgBVQdEVQAPjzJnzXae0J42tvtWSyS5fc2tGkqcSRmuJjU03eafhUveU/2WQHrHhSW4FfBGIAzwYABZ0WC21koYj/V9fqs+aepXnRtnElNFtKq07qP544lGBWwDxKNhgPXjB6ToITjOO9BprmsyE+7R2dTend3VJYh47rqGGfHB5H1zNSazQaT1IduxOhPpUuw/IfU6h6//AE2sK49WMTP2s/5Yx3ETuk0qVIErrVEXgFRQqgeoDgJG23mzJJI0b9tJkrUO+ccMIfMU8jv2eiuOo4t4KZXxGKo4dXqyt2cfL+LtPUnLQ1aqGZ+8uYM/HdAGErB6ID1xzc8Tx5DzRyuP2lPE+6so8ufa/povUsQpbub1NmawlIrtRTS+lsF9oqTge8LBe7dWDIwJ6hgpA68usu7PqVqeIjOiryXDnz9PLUjqqLi1Im+wG2rdVpA9ybrAlQ26yixQcLYFbiu8MHdPLM+nwbcU5Kz5cjUPUssyPBAEAQBAEAQBAEAQBAEAxarTrYjI6hlYYIIyCD4wCjXdiNRp8nQasqnSi4d7SPUmSGQepWA9U1mL2PhcU96cbPmsn9H4olhXnDRmpZrdp0/TbNFg/KouBz+xYBj94zRVuiz/AOlU81819CzHGc0a1/bamoZ1Gn1VAHM2UEqP2qywlCp0bxsdN19z+tiVYumyO2/260h04sr07aoZGA1T1oueTb9qYz+bk+yS4LYOOVS7fs+1NP4Miq4yjos2Ruwe2D1KRcb3JJYPXexI3jnc7u4su6MkDGOGAc4yegjUjZJ8PXv7eZ0WJ6NVYtOjJNcb5Z9mVrfDt1NzU9vH/F/KD+ksoUD3V0kn94T32kOX88yOn0bxUn78opeL+S+JHbO7YJ3rLrla1bOK8bHrrxgbprscjB5gjJznnwxr8fSxNeO9h57ttVe1/FLz4d3HzF7FeHlGMHv3XHKzyXO2d8lrk7XLH/4hbODCtLLGboiae7PuBUTRw2Fjqme6v9Ufk2aurUVF7s00+TTXxNle0t7/AEGy9U/gX7utfjvMce6XafRfEPrzivN/JfEgeMjwRmTQ7Zv5Lp9Ip6+ddYPYW3VB9qmbSh0Zw8M6knL0XzfqRSxc3pkSWzPJ3UHFurus1Vo4g2tlVP1EGFX3ATeYfC0cPHdpRS7vm9WVpTlLVlzqrCgBQAByAlgxPcAQBAEAQBAEAQBAEAQBAEAQCA7Y9qK9DUGKmy6w7lNKnDWv7fwVHNmPAD3AjxtJXZy+/T2aizv9bYLreap+Ip6gVV8sjlvnLHEGuq4iUslkjHtxQRSpAINyDHDiAScfZBFDj3Mg9fsxKdRUHuNelsO4bCofubPwd/iCUPiTkccnxp1cJBq8Udbs/pTjVHcm1K3NcPBo97W2K1etGkq1K2lBvXuKSgqB4qoPeMGcjp09fHENLCRmru/88C9i+luIpx92Mb+P1NPa2zhXc4XJRa6g+9xLF3tUMenMKMAAedJMTQiqd45WIej+3K1XGbmJe8qt1nomlkkuWqt23I06dSShGQAGGeakk8jzHLh4cZQVSUbSWTO2nhKVVyoVFvRsmk89291k9VplyztlZK/dju2Oq0dVbXO2p0nFXLcdRRusVLgjjZXkEkHzgOWcTdU5b0VLmfLMT+RiqmHl+1tLtXD0Oy6HWV3VrZU4dHAZWU5BB5EETM8M8A0tq7X0+mUNqL66VY7oNjqgLc8AsfbANxGBGQcg8iOUA+wBAEAQBAEAQBAEAQBAEAQDi+o1bavW36p+QdtPQOi01OVY+ou4Yn1AQa/F1Ly3TN/P2QVDHqtMlilXUMp6EdQeBHHgfWIPU2ndETrtj2Gtq1s72txg1XEk+I3LhllIOCN4NxA5QSxqK93k+a+hodlNl2jTLiwVK5LMVAa5ySQSzv5q+GAD7YM600555m7tjR106azdUlnasFiWex23xjLMSWPE4HwkdVNwaXIs7MqL8bSnN2UZKT7End+iIfXbLakVs3pWAhxngrDiqj3Fs+sTX4nDqnSjbhqd3sDbssdtCtGWUZJOK5KOVvG9/MsnZ+rd01frBf3OWcf/ACmwpx3YJdhwO1K3tsbVqLRylbuvl6Ez2A2kdFrfkf8Au2p3npHSu4edYg8FYecB7ZIZ4arvxs9UdZgslM7Q1A7W0oYBw2l1CshGQq79OWweHH0T459sr4rqeJJS6xpbN2br9PW2mr1NVWlQnu7jmzUJRzFYVxuLuDK77FuCjzZH+K93TMz9jn2Fa2B2jqXaRfS/Lr6K0ZLrR8p1I1FpKkMBxVQgUgEbud8gDGMy05NK9RmEkn1Uda2VtKrU0pdS+9XYAytgjIPqPEewycjNuAIAgCAIAgCAIAgCAeLrVRWZiAqgkk8gAMkmAct2F2Vr1Hfawd5p/lT97SqHgtX4L2VnKs1vpnIyAwAIOSadXEuM7RM/w0KkfeNLbumu0VbWagK1S4BurIA44A3qnO8pJ4YUv09eJadeM8uJQq4Ccc4u6Pv8/b7JOUAvT+ensgEb2c+9avZ/qPqgkq9dkl/P2eyCMie0mia2tFXpYCTkeapVlZuPhvZkdSG/Gz7DY7MxrwdZ1VruyS72ml62ZL7F2dfqqkeita6WUFbbCCN3d4FKkO83hhinI+/CpiIxy4nlLATlnJ2Rm1ewKtDr9Lq77bLKPo2dyAtFxzuWYXCqjAlM44Hd4+dMaFffdmXXh40l7pb7e1rXebs+jv8Ap8ocmvSD81sb137AI+sJJUrRhqexg5HzY+yDW9l11xu1FuA9hUKqouStVSD0KwSxxkkkkkmUKtV1GWIQUSTsrDAqwBUggggEEHgQQeYkRmUftuu091xQ+m0+jRfObvzVa64yyh+7IqHMDd48OfHEsUvZ3967ZFPe4Fz7CrV9z9P3KMlZrUqrekuQDg+sTYlYnoAgCAIAgCAIAgCAIBUe21/fvVs9D9N85qMHiukU+cp8O9bFY9W/4SKtPcjczhHeZLAdAJqy2cu7cZ2jXrHB/omhqs3T0t1QRgz+tU9EevfPhNhhqW6t56srVZ3djJp/RX2D+ecsmgepkXp/PT2weEb2c+9avZ/qMElXrskf5+z2wRkX2puK6W3d9Jx3a+O9YwQdfrfZBLRjvVEi29h6TonOz3zu7vyjTk9a2x31YPirne9lnqlHFU89431GXAt9tasCrKGU8CCAQR4EHnKhMegMcByEAr22+11ND9zWrajU/wBjVglf0rejWPbx8AZLToSn3GEqiiazdqdUvF9j6kL1KWVOw9ikrn4yZ4SXMw9suRUtc2jv2hRaDqLy9gV9LqatR80Dn5ylnXcQKQMrkjjwI4CTUYyjk14kc2nmmdsprCqFUYAHAeEsEZ7gCAIAgCAIAgCAIBGdoduVaSnvLMkkhK61GbLbT6Nda9WP2cScAGeN2zYIPs/s6xO8v1BB1OoIazBytaqMV0ofyUGePVmY9ZrK1Xfl2FunDdRodtNqWAJpNMf6TqsqCOdVIwLLfUQDhfrH1GZYelvyu9EeVJ2Rodvvk+ztjjQpws1CiitQCzMTgOxA4kAHn4keM2VrlOclGLk9ERNNisAUIZTyIOQRnoRBp32ntOn89IPCN7OfetXs/wBRgkq9dkj0/nwgjIzbYy+lUnAbVVA9B5u84+1RBZwq/MOodr9gtqKkelgmp057yh+m8Bgq2OaMCVI8D7JjKKkrM2adncgae3ulFROoLU6hfNfTFS1/eeFagZsU9HHDHPHHGulh5qVkWVVja5iqo2ltH8rQ6U9Af6TYPrOOFYPDgnH60tU8NGOcs2RSqt6Fu7PdmdNo0C01AeJxxJ8SfGWSImYBi+TJne3Fz44GYBlgCAIAgCAIAgCAIBy7W6dRrrU1tupquttJ0upTUWrWUP0dKgHu0Yct1lIfnxJxK9Z1IvejoSQUXkyx7O7P112d89lt9wBUW3vvuqnmKwAErB67qjPXMpVK0p6k8aaib+0dalNVl1hwlaM7EDJ3VG8cDrwEjSu7IzbsrkN5Ptl2WNZtDUri7UYKrnIqpH0da+wcT4sWPWbanBQjZFKUru5ULdQddtnU6hjvU6M/JqB0Fg+lYDxzvceoZfCbDBwu3Lkcn0pxrhSjh4vrZvuWnm/gSGq2PWzF1Jrc8SyYG8eHpqQVfkBkjOOREtVKEJ66nL4TauIwy3U7x5PPy4rwduaNQ6LUr+DVYPEM1Z/cIYf3pUlg5ftZvKW38PJe/GUX4P6fA09lbP1NdKVmlcqMEm0Bc5z0Un7Jj+DqdhYqbdwbbd5eX3N5Nm6hvSeqsdQqtYeXRm3QPepkkcF/U/IpVekNNfpwb73b0V/iYtpdk6b6mSx7HYjg7PxVujKi4QH2DiOEm/C07WKMdv4tVVNWSXBLJ9l836lj8knaW26u3R6o51OkO4Wz9JX+A/r5e/ges1souLaZ9Ew9eFelGrDRq5d7tm0s4dqlLDkSBmYkxtAQD7AEAQBAEAQBAEAQBAEAQDn239qVXXvfqHFeh2e54t+O1ajmOpWsnAUcWs/NGa1eb6kdWS04rrMm9h7TGo09d/dtWLRvKr7u/ukncJ3SR5ygNjPIyhKO67FhO6uRflDc/czV7p/F4briskCzHr3C+PXiZ0f1FcxqdVliOpXT6A2ZG7VSXz0wqFv+k2pUOV+TigroK3b07We1z1LMx4n14CzbYaNqaPmvSGt7THz/AMtl6fVss8nNIIAgCAIBW9Pd8m2/pbBwXVVtU/rZOIJ8eG4JrsZG0k+Z3vRWu54eVJ/tfo/umdplM6gQBAEAQBAEAQBAEAQBAEAQDm/lD7Dadq21FemaxzbW9qIeLV94vflFJC75QMM8CfGYyWTtqertIHXa/UtrtPrr9PqE0dPeLTQle9Zvmsqr2ImcFskDou6ozxMr+waptLVkntLyvwPn3I2oadVa1HenaVbq9W+B8mcqUpIzwKqjbrY4ncU8Zm6C923A839e0u/a6pq9halW9JdK6n9wgycjKn2QXGh0v6Gs/FQZuaX6ce4+U7Ud8bV/ul8SXkhQEAQBAEAqXbA7us2Y45jUY9zbuf4SljV7qOu6Jy/MqrsXzO4qeAmvO3PsAQBAEAQBAEAQBAEAQBAEAQDyUB4ED4QD0IBXPKOudla39XsPwQmAUXse2dBpv0KD4KBNzR/Tj3Hynaitjav9z+JMSQoCAIAgCAVHtf52u2YnU3lv3d3/AO5Sxryiu87DolH36suyK+P0O5LyE152p9gCAIAgCAIAgCAIAgCAIAgCAIAgGht7S97prq/y63X4qRAOReTe/f2bR4rvL8HYD7MTbYZ3pI+Z7fhuY+p22foizyc0wgCAIAgFXZO+2/oq/wCxra0/tEr/ANF+ya7GP3kju+ilK2HnU5u3kvudtlM6oQBAEAQBAEAQBAEAQBAEAQBAEAQD4wyIBxLsMCh1tB506u0D80nh8cE++bLBu8Gu04HpVT3cVGfOPwb+xaZbOYEAQBAEAg/JrT3+2tbqOa1AUKfAqMOPiM++anES3qjPp+w6HssDTXFq/nn8LHYZAbYQBAEAQBAEAQBAEAQBAEAQBAEAQBAONVp3e3dpV9HFVo/cAY/FjL2CebRyHSyneFKfJtedvoWCXziRAEAQDV2nrBTTZa3KtGc+4ZxMZS3U2TYei61WNNayaRn8hezDXs/vm9PUMbGPjk8D8MTSN3zPrsYqMVFaI6RBkIAgCAIAgCAIAgCAIAgCAIAgCAIAgHH/ACh036Xa/wAtXS2XUvpxSxqG8wffznd9gWTUKqpyuzVbY2fLHUFTg0mmnn3NfM1tH240T+lY1Rzgi2tkw2M4LY3QfVmX44mnLicTX6P46lnuby/yu/pr6E3ptoU2DNd1bjxV1b+BkyknozV1MPVpu04td6aMzWAcyB75kRqLeiNDV9oNJX6eqpX1d4ufgDmYOpBatFqls/FVepTk/BlQ7Udoa9fWNHomax7bFV2FbhVrzknJA6ge7MqYjERlHdizpth7ExFHEKtXjZJO2aeenDsud42HoRRp66gMBFAx7BKB2ZvQBAEAQBAEAQBAEAQBAEAQBAEAQBAEA+MoPMZgFL2RSvy3aICjHe1cMDH3snT3yji+sixR0ZE9u+y+h+Q6u0aKgWLTY4dakVgwUkNlQOOZFSqS3krmU4qzIfsD2I0GNSLNKlvd3KqmwbxCnT02EcemXb4ybE1JRlZMwpRTWZM9tdg6WnZer7nS01/NnilSKfSB4kDMhpTk6iuzOcUouxctgbH09VVZrpRTujiFHhNmVSYgCAIAgCAIAgCAIAgCAIAgCAIAgCAIAgCAUrYf39tP9Yr/AMpTKGL6yLFHQ99uP6t1v6td/htIKXXXeST6rIzydW7y6tvHUD7NLpxJsX113GFHQ3fKF/Vmr/QtIqP6iMqnVZbtmfQ1/mj+E2pUNqAIAgCAIAgCAIAgCAIAgCAIAgCAIAgCAIBSth/fu0/1iv8AylMoYvrIsUdD323/AKt1v6td/hNIKXXXeST6rIfyY/Rar9YH+V08mxfXXcYUeqSXlD/qvWfoX/hIqPXRnPqstmxj8xV+YP4TalM3IAgCAIAgCAIAgCAIAgCAIAgCAIAgCAIB8Y44mAUjs9ara3aZVgwOor4ggj71qB4j1gyhi+sixR0Mvbk/7N1v6vb/AIbSCl113kk+qyM8nKbq6seGpH+Vok2L667jCjobvlDP+y9Z+haRUf1EZVOqyf7N7Z0t1KCnU02EKAQlqMRw6gGbUqE1AEAQBAEAQBAEAQBAEAQBAEAQBAEAQCA7ddpBs/Q26nc3ygARehdiFXPqycn1AwD8sdpO1+t1zFtTqXYE5FYJWpeOQFrHDh48+HEmAXDyM9tKNE1tGpbcrtKstmCVVx5pD45AjHHpjjz4VcRSc7NEtKaWpcfKb5QtF8itoovW625dz5s7yIrcGZmHDlkADjkiQ0aMt5NmdSorWRq+SbtzTbZqK72Smy11sQFsI2KkqKgn8L5tTjrk45STFU22pI8pSSyJfyv9p9PVs+6gWo11wCLWrAsFLAszAeiMBsZ5n3yLD025p8DKrJWsfnZHIIIJBByCDggjkQehmxKx2byMeUfUtqU0Wqsa1LARW7HLqwGd0tzYEA8+OYB3uAIAgCAIAgCAIAgCAIAgCAIAgCAIBVfKbsBtbs26lPTwHT1shDAe/GPfAPyTbWysVYEMpIIIwQQcEEdDAPEAQDZ12hspbctRkbAbBGOBGQf58DANaAIB1LyE9lnu1g1TKRVTndOPSc8Dj2DI9/qgH6RgCAIAgCAIAgCAIAgCAIAgCAIAgCAIBVdu+T7Z+rcvbpl3zzYDDH2kQCJr8j2ywfoSfaxP8TAJfZ3k92bSQU0leR13Rn4wCX2hsHTXAC2hGwMDKjlAK/f5MNlN/uaD2KB/CAeaPJbstTn5Ih9oz/GAWvQaGulAlSBVHQDEA2YAgCAIAgCAIAgCAIB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087813" y="-1951038"/>
            <a:ext cx="3152775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data:image/jpeg;base64,/9j/4AAQSkZJRgABAQAAAQABAAD/2wCEAAkGBxQTEhUUEhQVFBUWFBcUFxQVFBQVFRYUFRgXFhUVFRcaHCkgGBwlHRUXIjEhJykrLi4uFx8zODMsNygtLisBCgoKDg0OGxAQGywkICQ0LDQtLCwsLCwtLCwsLCwsLCwsLC8sLCwsLCwsLCwsNCwsLCwsLCwsLCwsLCwsLCwsLP/AABEIAMgA0QMBEQACEQEDEQH/xAAcAAEAAgMBAQEAAAAAAAAAAAAAAwQBAgUHCAb/xABGEAACAQIEAwQGBQkFCQEAAAABAgADEQQSITEFE0EGIlFhB3GBkaHwFCMyQrFSVHJ0s8HR0tMXM4OT4UNEU2JzkqKjshX/xAAbAQEAAgMBAQAAAAAAAAAAAAAAAgMBBAUGB//EADoRAAIBAgQCBwYFAwQDAAAAAAABAgMRBBIhMQVBE1FhcYGRsQYiMqHB8BQzUtHhI0LxFTRykiRTsv/aAAwDAQACEQMRAD8A9xgCAIAgCAIAgCAIAgCAIAgCAIAgCAIAgCAIAgCAIAgCAIAgCAIAgCAIAgCAIAgCAIAgCAIAgCAIAgCAIAgCAIAgCAIAgCAIAgCAIAgCAIAgHB4t2zwOGqNSr4mnTqKASjGzai494ImUmwfkMJ6acLVuaeFxbW3suH/fVmKjVNpSdrlFXE0qXxuxP/a9Q/NMZ7sP/Wkc8Osr/HYf9Xqan0wYcf7pjP8Atw/9aM8esLG0H/d6kOI9NWEQAvhsWoOguuH/AKsnBZ/hLIYinN2i7n6Dsj6RcFjyFpuadVmZVoVcoqtkXOWAViLWB6/dMzKDjuXJ3P10iZEAQBAEAQBAEAQBAEAQBAEAQBAEAQBAPw3aT0mYfD1KlCipr4mk1moktSW2mY80ow0BGnWYm8kc0timvXhRjmmecdq+M1uJWXEhBSDcxKKi7U2sVsaotn0J+6JpTxlvhX33HGxHFZPSmrdvX8tDnYTCrSQImirewuepJP4zRq1nJuT3ZyatWVWTnLdkzGQUktStERpy1VmyxSIyn4yfS6EkyDE1FRcx0HU77mw+JEuot1ZqKLacZTlZHMqo9QWqWCHena50279/EA7eU9Nh+ExjaU31m5Fwpu8N1z/j5b9p3eyHaStw24wwQ02cPUpsNamUWstTXJp1sZbW4dBq8NPr+xuUsfJaT1PUuzPpTw2IenRrIaGIqVMiUgXrAg6KxqBFAub6dLTl1aE6TtI6NKtGorxP38pLRAEAQBAEAQBAEAQBAEAQBAEA5/HOM0sLSNWs2VRsLXZj4Ko1Y9bDoDBiUlFXZ4pxvthjMcnKxC06VOxD0qXeSsDYjmFrkZSoIsRub3mtVxMUrQ/wcTFcTvG1LTt5+By6FDKoVRYAWAGw8pzKlZbtnFnUzNyZbpYc9Zpzr9RRKouRMtG3SUOrcrc7meXaYz3Ga5qacZmZUiJ6Y8JOM5E1JlbEUx4S+nVknuXQkzg8vlOy2tTJGSw7q6DNc7C7E773ns+C4+Eqapzlryv4s6ebpYqX93PrfV36Es9AyBo6ggg6g6EeUg0mrPYlG6aaP0nZLtticAFpU8r4fMBy3GlFCxao1PLYkksxsSfKczEYBP3qfkdHD423u1PM9z4Bx2hjKQq4d8ykkWIKupBIsyHVdri41FjOTKLi7NHTUk1dHSmDIgCAIAgCAIAgCAIAgCAcvtFx+jgqXNrtYG4RdM1RwpYU0vYFjbS5EGJSUVdnh3HeMVMbXavUZgt/q6GZjTQC6q+QkhXKnvEdSZpYivplR53HY11Xkjt6kNNdfmwnNqVLK7OVJlumtpz5yzMok7kyytlbNpEwYJmbAjZpIkkQVHlkVoWxRWqmWouiVK6hgQQLHp08psUp5bWZfBuLujkYOoSXQ68tsgJ1JsN2857/AIdXlXopy7DfqxSUZL+5X/wWJvMqFotqL8jpdneN1cHiEr02bKrEvRzsKdQFShLqCAzBTdb9QJqYvCKss2zX3qbeGxLpvK9j33sx2kw+Ooirh3zCy5l+9TZlDZHtoGF9QCZ547Z2IAgCAIAgCAIAgCAIBV4rjhQo1azAlaVN6pC2zEU1LELcgXsOpmUrsHgfaTtE3Ea3OJbk6GjSbTIg1zMgJXmXZu8NbWF5rV6mX3djhcQxTcnBOyXqVaK6/O3ScyrUOPN6FymtpzqksxrydzcGVWZGxIjTBBo2zRYxY0Z4RJIjdpNImkV3MsiWpEVQSaJxIGOkkty1bnGwFP7dTpVOcDqARsfOfROGYeVGgs3NL0OhXl8MOcdGWrToFFxaARYtrLp1ZF9jMqn4EzVx1WVKhKcd0iymry8H8k2fsOAcUPDmFSndaSD66mNRUorYsVUkKavdWznW1xfWeAwmLl0tpu+b1f0IcP4hNVrTd1L5N/TuPb+EcQXEUKVdAQtaklVQ1swWooYBrEi9jO2enLcAQBAEAQBAEAQBAPIfSz2mWtUGCpNcUnJxKlCCKimm9DKx3H2728pCrLLE0OIV+jp5Vu/TmfhqKfwnLq1eo87Jl2koE51Sd9DXk2yTNKiNgDBhokBkWuZFowXjKjNjBaZtyFiN2kkrk0jQmTsSOM/GA5K0V5hU2IJKW6bkG+s6+C4PXxN7WVjoLBuCUqjsn4/U1qU6lSy1FCL1UNnLWNwc2mWxA6G87/DuAdDU6SrK9tku7vMxlTpe9B3fXa1vDW5ZNIz0zsylSRGU3kXGxNMxaYsDSrTDCx8QfapBHxAlNajGtBwlsyUZOLuvu51uF48ueXUFnAz3BuHC2Be1u7q32dd5874rwyeCad7xe33qaOIw6gs8Hpt3X5du2+h+39HPaBMLWOFqHKmIqBqAClmavULGtmYbC2S1/ObPDq/SU8r3XpyO/wAIxXS0ujk9Y+nI9YnROuIAgCAIAgCAIBS4zxOnhqFSvWJWnTXMxALEC9thqd5lK4PmqhVeqzVqzB6z5TUfTvNa19NOnSaeIqPbkecxdZzn2F6ivX5tOTWm72Rz5PkWc01spVYZosLG4MhaxEyDBixyeJ4ss4pUnZWUg1LAXylbra4IOtp3eC8L/Fzbmvd7zew9FRh0lSKae3ffUi5FS39/UJ8Pq/j3Z6Z+zeE5J+ZPPTv+Wvn+5Lg8bUvasqqSe7lJIPiCT11Fh1nmOIcHq4SKk1ddfUQrUKaV6TbXO/3t2lfjGJJenSXMczDmAKSOU117xtoNDJcGwnTVlJxuk16l2EpJQlUdtFpr/ctdC8otby2t7p9FUbGvzNgvQaeUy0mYbNQn4/JmbGb6GCvj4yOW+4XYaPTExrzJKTIyIau7mSHF0UYd8AqDfXbTrKKsITj7+xZTnOL9zc1wdMtTxFKlbltSslvscxswax8fszxfG6dCGKhKFtN7EqslGpTqVPiT167K1tPM+lezvFKeJw1OtRJNNgQCVKnuEo2h13Uy49KndXOlBkQBAEAQBAEA8Y9N3GxUrYfD0K5OTnLiaSOwHeFE0xVW9m2Yi9+s3cDScqila6W5q4qoowtfU83TDsjFkbXYIxOQewTaxXC4YhPK7Pw/Y5DqRnHLNeK3LdLFVRqyB/Klv7cxAtONiPZ2qknTd3colSpS0i7f8v4JhxMCxqq1JehfLYnwFiZzMTwjFYeKlOO5W8LJ6Qak+y/1SMpxqhoOavvmm8NV/SzDwVffIzqCajNM2CzBG5z+NUgic0CzIQdNM2YhLP1IAa/rAnW4NjKlDExUdnpbWxt4STnPons/lz08jIXw6b+PlPp5lmK9AMpB0v1G6n8oHoR0MrrUo1YOElozMJuMrr/JHgcGKYIzM5P3nOZv0QbbeXmZVhMHTwsMtNb930J1q3SPZLsWxayzasU3M5ZmxExaZsLmpkbEkzS3+sMyiNh46X28pS1bQkV8BT5zMTotJyGB3ZxsD0KWJuN9p5Tj/FWl+Gppp838tLMsrS6GKS3ktOxfudQgAEKAo3soAAv10nl4X3eveaSbbvJ37z9d6GuIlMViaFWqwV1p/RqTOSt1FR63KS9l8Ta152sPJOmuvn5s9Rw+sp0lG92t/NnsEuN8QBAEAQBAEA+XO0OLNbiWOdgAfpLpYX2plqY+CA+2dnh3wy8PqcvHPVGgnUhqcx6F3DCXxVimW5K9FW0ZQ3WxAPuvJSgpfEkzCm46p2NTgk/4aefcX2dJHoKX6V5IdNP9T82Qf/lj8ur/AJ1T+M53+i4L/wBaLPxL/TH/AKr9jfD1TQOuZqRtclixQ/edix+wFA0HnpODxrgHu9Lho2SWq7rshVpqutLKXda/UklzuS8YrK5WkpDAkGoBuEy50N+l2Czlez2AdbEqc4vLHn26orwlOUL1Zafp772fyuZH4z6SZZkTNiLZsBMowbgTPaYuIQ5mLQ9hc1YTBk1IkWTuQVj3S3gLiV1NItko3ukWeD4ZRQVxo1ZVqvqbF2W5I8N9p8oxmJnWxMnPk36lGKqylWcHtG6XcmSVOknT1IxJezFZk4pgCpteuVPmrIQw9onWwa0lf71O1wn45H0RNk7ogCAIAgCAIB8kcDP1Sz0GC/JRw8Z+YzpIJvQexptl+gNJsKyZQyynQybV0Qu76m5G4t4ddpnK0QzJ2ZoQLX+R/GYbd9Sfcc/izjIad+9VvSTwLuCq38NTNDiOIhQw85TfJ+jNnDp5s/KOr7lqy7iOEkfWUwOblVWUnRwqhQAdltvexvbznz7hPG5YKq7q8Hfv5s06eLT/AKc/hu7Pqu7+PmV+VietFP8APH8k9Gva3Dt2yPz/AIL+kw363/1/kiwHEKdUE0ySBobgjf1z09DEU66bp8idfD1KVlMugTY7DXMgwtzDMiZ7EHvcyTf2QYS+ZoTMMkayLRJMocUPc9VSl+0SczjH+yqd31RsYf4/CX/yz9PXGhnyal8RxYaM59QbzqQ1SNqJSNMc2gbbYnDm/wDioP3mdTCy97zOrw6T6dLv9D6Xm2ekEAQBAEAQBAPkfgf90s9BgvyUjiYz8xnUpbzoQNKWxfpDTSXR7ShlpSfZ+/ylitcqlsbgew9AOkjGwbMNt6vcRJa37DC6jn/RhVxCq1wKQTELl6tnYZWv07vrnkPavFzpxjRilaXnrdF7qulQco/3Xi79Vlqu3U/Qz58zkGRM6ApcVwWdcy/3ig5DpY9chP5JIF50OGcQqYGspweml11o2cNX6OVpfC9/371yOVSxFu5UstTYre1z4pfVhfYjwn1DA8RpYqiqkJLXddvUb8qafvw1j1/v1MsZvnrN+5VbUzeZuDJMxcwaEzIsYLCRuS7CpjVzLbXdWt5qwYX9ompi6McRSlTez8y6lJxlfv8AmrHV4fxIVkP5aWWoACAHt3gt9xefKsRgp4au6cu23maFfDOjNdT27uVzFSbFJ6amYlMD62j+s4fT/Gpzp4a2fTt9DqcP/Pj4+jPpabh6UQBAEAQBAEA+RuDH6pPbPQYP8pHFxavUZ1EOs3o9hovYvYU6e2bCfWUyLg262+dpZfSxTZt6m+o0956+Vo56bGG/MxUO3QdPnxmOempJIqcDa7Vz1FcqCd8oVCFv4XJNvOfNfaWU3jWm9l9WZxq0gltlXnd6nbVp5xo5rRsJFGBAKmNwaVAbgZipUOAM672KtbQi9xNihWqUZKUG1Z33L6NadNpp6dXJ96OJVWpRu1Urk2zDN3RsC9/HQadTPe8O9o4Yiap1FlfJ8u3mdKEqdZ5aaebqdte7+eRLRxKuAVIYHY+NtDb3T09OpGazR1XWRnCUHaSsS5vn+EmRsal/CRzckLEJYW8bfOki2Ss0yMtfU6SLJ25ENNzTfOvnmQaBgdSbbF9LAnxM4vFeGRxcLx+JfMnJKpDJLwfV/HcdDD44VOhVhqUa2ax2OhIsbH3TyVbB1MNJRmjVnQdPtXWjAH1tH9Zw/wC2p7zYwz95eJu8P/Pj4+jPpabh6UQBAEAQBAEA+W+J8FNLGY2iLIaVdhTUMcio5ZkFuvcKy54qdFRaehyMfU6OcbrR3v18iFSynI4s3Q6Wa25XyFxvOzgcbDEKy3NJ5ZLNDb07y/hn0nVizWmtS4r/AOksTRW1yJSdwfLfeZjrsQ10uau1/nT2QtCVtSlwVta/6w3/AMU5819ov99L76yeMX5f/FerOyjTgNWOdJE4aVuJXYEwog0ZpIkkV6yBgQwBHUEXB9hk4Np3RbFuLutDlY3hg1aicj6ZQS3LGwPcGm1+m5vOvguL4jDyiszcVfTvv9TepYl6Rq6rntfz3/gpipVpg82z9c1MAKgG5e5B919p6jA+0FOq8tbRvRdRsNUqr/p6dj3fcSpVzAEHfUEbEHYz0akmtOaK3DK2mYLSLZmxiLg0YyLdiSRpgntWf/pp+LzzXGlecSVaN6Ue9/Q/Q9j8Hz+J4JGIstR6tiuYHlIzgEezfpOfh0kpWNvhkUpy7j6Hlx2xAEAQBAEAQDxb0xcOp0MZhqlJcrYw1uebk5zRWkEIF7Ke+b23iai4O722OdxGlF0s/NfWx+G4w31a6/7WnbT/AJxIYKK/ERfacfCr+o+6XoKbT2cHZGJIu02vLk7lRKfOSvcwCx90zexHKilhHyV3QbMoqn9NmKk+qyDSeC9p6EY14zW7Wvmy6tHNRjN7p28Er/U6yvPLuJoOJKtWV5SDib55hojlMFpmxlIiZpMmkREySRMrVG/hLoK7Loo5I0quo2Kiof0nLAn/AMRPa+z9aTpSg9kb3xUoye+3grfuTEz0BWa3kdjNiNn+EgTSKuIHepsfsq2Yny8bfumljqUqtPLEvh8Mord6HovoQpU8RjK9U6nDLTNE3ItzlqJUzDroOs4SpqEUufP6HQwWH6ON3uz26YN4QBAEAQBAEA5/aDhK4rD1MO7Mq1FylktmAuDpcEdPCSjLK7ow1dWPnEZipSqpp1MuV0IKumYagq2oNuhmtUhknpstu08vVpOjV7nz7ClSXl9w7C2UnqNhc7Zr309U9Hw/GRqQyt2aLZPpPfW/P76u0vYepOvGSNeSLOeTutCBjPf5/CLjYqcSS6MbXZFLp1IqAEqQPG9pq4ylCtRlGSvo7LwfzLqE7TSez0fdzL+FqXVbG+gufPr7b3ny2pBxk01Y06kbSZYBlLRWbh5ixHKC8CxEzSaRNIjZpIkkVsTVCqWbZQSfIDWXUouUsq3ZdTg5SUVuzl4LZmGzuXXzVrWvPoPC6UqeGjGRu1t1HqVn4E5M32ysjZtJAkkRt79JBstSMAObLTUu5+yigszN+SFGpMhOajG7JwhmlbrPpjsrwZcHhaWHRnZUBsXtm77FzewA0LEbdJ5ycnKTbO4lZWOtImRAEAQBAEAQBAPGPSr2W5GIGMp52Su557Eplpv9WlFUAAPeu299uknKV4bXaT8nu/A53EKN4Z1y9DzjjAu1NRuKisR1C6i8zw6nKVTMloreqOdhdIyk+prxLAM9QpFRKlWXZ+sg4kgrfCZzKxHKYZr/AD8IvcWsRYCqabLSOqszZSN8xzO2bpbe1p4njnDOibxEXo3sydaCqRdTmrX7tErHVDdek80aNuRjPv64sZymObFjOUjLTJJI1JgyjkNmqtmJIRW7uU92oh1u46z2XCOEqMVVqrXRq9joLLRjlWre994vsLFrbaeA6T0WiVkVXbNGMiSSIi3xkXIsUTTNIEj0H0SdlfpFb6VUzqlB1akylMtSoM3MVwQTYd3a2+85mOrf2I6GEpaZ2e3zmG+IAgCAIAgCAIAgHO7RcN+k4atRsuZ6TqhYXC1CpCP5EEg3GotMxdnqYaurHzV2k4VUwGKFDEAs3KUBwQRUUsw5gub2uCNde6Z0MDUjCb7Xp8jl1sNKMXa1rt/IjBnaNA2BmbkbGwMlcxY3DTKZGxDVP1tH9Nv2bTie0D/8TxLI/lVO5eqOqDPDZTSMFpLILGC0yombEdasFUsxsB19ZsPjJ06bnJRityUIOTsigVNQ5mzIPurmKkDrnymx1HuM9fw7g0KdPNXinL+TaTjTWWNm+btfyuTAACw0A6DpPQ2SWhXq3dkbNKmTSIi28jLRWLEiK8rJnQ4BwSrjK4oUR3iMxJOiICFLt1sCy7a6ynEVlThdl1Gk6ktD6N7M8K+i4WhQsmanSRXZBYPUVArvtckkXudZwZyzSbOxFWVjqSJkQBAEAQBAEAQBAEA4XbHsvS4hQ5VW4KkvScZu5VysqOVBGcDNfKTYyUJOMlJcjEoqSaZ8+8c4Y2ExNTDVSC6AEldmQ/Ya33SRY21te1zvO9hsTGt3nGxFCVJ9nIqm/WbXLU1V2G1plMiJK5gi4ZTPMqVB9lgFHjdDZtPWJ43jNaFWvljuv2LMRJdHGm91r56nSZ7TkqD5mmlc0LnXx3EtycvAlZFNsY5JCKDY5Wcm2Vuvdt3rXB31nTw3CJYiKk3pc2FRgknJ9qXWu/l5EVPBDPzG71TqwuoOmUd2+mmk9HheH08PGNtWr/UnKs8nRx0j1b9u/eWyZ0L21KLGjPIuXJElEhc398qzW2LYxsRsZAmW+B8NbFYmlhqZAeqTa56KCznzsqk262tKq1VU43ZbSpOpKx9D9j+y1Lh9Hl0iWZsrVXN7PUChWcKScgNr5QdJwqlR1JXZ14QUFZHelZMQBAEAQBAEAQBAEAQBAOP2p7O0sdRNKtcWOZHW2dH2zJcEXsSNRsTJQm4PNHcjKKkrPY8B4z2VxuCCtiqKhSCeZSzOiAWuarWtTuWFrnXWdnD49Tdp6Pkcuvg3FXhdnMWxAtqPEaj2TeTurmi7p6mmJq5UZhuqki/iBeYqSywclyVzNOGaST5ss4OmERQL63bXxa7H8Z4StKVSrKbKasnObf3poR164Uev7I6m2+kvoUJSklFak4Qcn6lFqGfWoAx8Nwt9wvlPU4fBU6UbPV8zZU3DSDsvXvLCmwAGwAHqE208q0K2ru7Mh9dZLNoYceowrHrMNmcqMFvnymGzKSRozSNzJ3uzHZDE40g0qZFIFc1RrorKWKtymIyuRlbbYjWatfFRp6Lc2aOGlPV7HvPZXs1RwFHlUcxuSzVHy53NzYtlAGgIUabATj1Kkqks0jqQgoKyO1KyQgCAIAgCAIAgCAIAgCAIAgEeIw6VFKVFV1O6soZT11B0MA827TeiZKj1K+EqmnVdgRSqEDDIumYKiJcHTTXxmxRxM6T01XVyKK2HhUWvmeY9pezFfBuPpgyUg4VKqkcus4uSoBJOUgdQNjGOxtWrBQprff7uaFXDVKUXkV7/ACXX3lCrilyhlNw2igeI3t7jOdQw05VMi3NCNKWbK9LbkQQ3LNa/lsvTu32v1np8LhlQjbdlqtay29e8M02TJqTMAxeYuDDN4mHJLUJXOx2c7N4jGtbDpmQOEepcZKZPVhe5FtdAZRVxUKfebFLDymem9mfRKlJkq4qqXqJUzZKeU0GUWsHV0uet9fCc2rjJT0WiN6lhow33PScNh0pqEpqqKL2VVCqLm5sBoNST7Zpt3NklgCAIAgCAIAgCAIAgCAIAgCAIAgCAV8bgKVYAVaaVADcCoiuAdrgMNDAPzHFfRrw+vUNR6LKTbu06lSkgsLd1EIUewayUZOLzR3IOnBu7SPw2P9C+IDE4fGUyhZiFq03BRb91QwZs9gbXNtptwxs1uUSwsG9EQ/2OYz84w/uqfyy3/UH1Ff4JdY/scxn5xh//AGfyzDx7fIx+CXWb0PQriWJ5mMpUx0yUXqEnre7Jb4yueMk9iyOEgtz9twD0ZYLD8p2U1qqLZncsabsVKsxoliovcm2ttPCUSxFSSs2XRowjqkfrcHgaVIEUqaUwdSERUufOw1lTbe5bYsTAEAQBAEAQBAEAQBAEAQBAEAQBAEAQBAEAQBAEAQBAEAQBAEAQBAEAQBAEAQBAEAQBAEAQBAEAQBAEAQBAEAQBAEAQBAEAQBAEAQBAEAQBAP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592638" y="-1143000"/>
            <a:ext cx="24955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029" y="2933701"/>
            <a:ext cx="2171700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3650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6862" y="240633"/>
            <a:ext cx="7041195" cy="1508760"/>
          </a:xfrm>
        </p:spPr>
        <p:txBody>
          <a:bodyPr/>
          <a:lstStyle/>
          <a:p>
            <a:r>
              <a:rPr lang="en-US" dirty="0" smtClean="0"/>
              <a:t>One-to-one initiative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2468880"/>
            <a:ext cx="11684000" cy="4206240"/>
          </a:xfrm>
        </p:spPr>
        <p:txBody>
          <a:bodyPr/>
          <a:lstStyle/>
          <a:p>
            <a:r>
              <a:rPr lang="en-US" sz="2800" dirty="0" smtClean="0"/>
              <a:t>The importance of transitioning from visiting a computer lab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Variable school budgets and technology resources</a:t>
            </a:r>
            <a:r>
              <a:rPr lang="en-US" sz="2800" dirty="0"/>
              <a:t>	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- affordable netbooks &amp; handheld devices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Recommended ratio – 1:4 computers to students (limited budget)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8475" y="3150735"/>
            <a:ext cx="1866963" cy="184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7915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606060"/>
      </a:dk2>
      <a:lt2>
        <a:srgbClr val="EDEDED"/>
      </a:lt2>
      <a:accent1>
        <a:srgbClr val="FFC000"/>
      </a:accent1>
      <a:accent2>
        <a:srgbClr val="A5D028"/>
      </a:accent2>
      <a:accent3>
        <a:srgbClr val="0CC978"/>
      </a:accent3>
      <a:accent4>
        <a:srgbClr val="099BDD"/>
      </a:accent4>
      <a:accent5>
        <a:srgbClr val="47BFCD"/>
      </a:accent5>
      <a:accent6>
        <a:srgbClr val="DD7C15"/>
      </a:accent6>
      <a:hlink>
        <a:srgbClr val="FF9933"/>
      </a:hlink>
      <a:folHlink>
        <a:srgbClr val="B2B2B2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TC103090430[[fn=Banded]]</Template>
  <TotalTime>246</TotalTime>
  <Words>275</Words>
  <Application>Microsoft Office PowerPoint</Application>
  <PresentationFormat>Widescreen</PresentationFormat>
  <Paragraphs>75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Corbel</vt:lpstr>
      <vt:lpstr>Lucida Sans</vt:lpstr>
      <vt:lpstr>Wingdings</vt:lpstr>
      <vt:lpstr>Banded</vt:lpstr>
      <vt:lpstr>“Technology integration for the 21st Century Learner”</vt:lpstr>
      <vt:lpstr>Students = Technological Geniuses</vt:lpstr>
      <vt:lpstr>The Four C’s:</vt:lpstr>
      <vt:lpstr>Student performance = student potential</vt:lpstr>
      <vt:lpstr>Teacher-Student role reversal</vt:lpstr>
      <vt:lpstr>Technological Discovery activity benefits</vt:lpstr>
      <vt:lpstr>Technological Creativity activity benefits</vt:lpstr>
      <vt:lpstr>Audiences larger than one </vt:lpstr>
      <vt:lpstr>One-to-one initiative</vt:lpstr>
      <vt:lpstr>A Successful technology school program</vt:lpstr>
      <vt:lpstr>Broadcast results</vt:lpstr>
      <vt:lpstr>Reference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24</cp:revision>
  <dcterms:created xsi:type="dcterms:W3CDTF">2014-09-01T00:22:32Z</dcterms:created>
  <dcterms:modified xsi:type="dcterms:W3CDTF">2014-09-09T13:48:17Z</dcterms:modified>
</cp:coreProperties>
</file>