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94660"/>
  </p:normalViewPr>
  <p:slideViewPr>
    <p:cSldViewPr snapToGrid="0">
      <p:cViewPr varScale="1">
        <p:scale>
          <a:sx n="66" d="100"/>
          <a:sy n="66" d="100"/>
        </p:scale>
        <p:origin x="84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11/3/2014</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11/3/2014</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nctm.org/about/content.aspx?id=14233" TargetMode="External"/><Relationship Id="rId2" Type="http://schemas.openxmlformats.org/officeDocument/2006/relationships/hyperlink" Target="http://www.nms.org/" TargetMode="External"/><Relationship Id="rId1" Type="http://schemas.openxmlformats.org/officeDocument/2006/relationships/slideLayout" Target="../slideLayouts/slideLayout2.xml"/><Relationship Id="rId6" Type="http://schemas.openxmlformats.org/officeDocument/2006/relationships/hyperlink" Target="http://www.janinelim.com/jae/02summ.htm" TargetMode="External"/><Relationship Id="rId5" Type="http://schemas.openxmlformats.org/officeDocument/2006/relationships/hyperlink" Target="http://www.glencoe.com/sec/teachingtoday/subject/int_tech_math.phtml" TargetMode="External"/><Relationship Id="rId4" Type="http://schemas.openxmlformats.org/officeDocument/2006/relationships/hyperlink" Target="http://nstacommunities.org/blog/2011/12/23/technology-integration-in-science/" TargetMode="Externa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4.xml"/><Relationship Id="rId5" Type="http://schemas.microsoft.com/office/2007/relationships/hdphoto" Target="../media/hdphoto3.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h9b7lwC8aMU"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697" y="1183341"/>
            <a:ext cx="10572000" cy="2322457"/>
          </a:xfrm>
        </p:spPr>
        <p:txBody>
          <a:bodyPr/>
          <a:lstStyle/>
          <a:p>
            <a:pPr algn="ctr"/>
            <a:r>
              <a:rPr lang="en-US" sz="4400" dirty="0" smtClean="0"/>
              <a:t>Chapter 11 – Teaching and Learning with Technology in Mathematics and Science Instruction</a:t>
            </a:r>
            <a:endParaRPr lang="en-US" sz="4400" dirty="0"/>
          </a:p>
        </p:txBody>
      </p:sp>
      <p:sp>
        <p:nvSpPr>
          <p:cNvPr id="3" name="Subtitle 2"/>
          <p:cNvSpPr>
            <a:spLocks noGrp="1"/>
          </p:cNvSpPr>
          <p:nvPr>
            <p:ph type="subTitle" idx="1"/>
          </p:nvPr>
        </p:nvSpPr>
        <p:spPr>
          <a:xfrm>
            <a:off x="7143078" y="6057265"/>
            <a:ext cx="5174839" cy="289746"/>
          </a:xfrm>
        </p:spPr>
        <p:txBody>
          <a:bodyPr>
            <a:noAutofit/>
          </a:bodyPr>
          <a:lstStyle/>
          <a:p>
            <a:r>
              <a:rPr lang="en-US" sz="2400" dirty="0" smtClean="0"/>
              <a:t>Cullen Byrne and Abby Harnack</a:t>
            </a:r>
            <a:endParaRPr lang="en-US" sz="2400" dirty="0"/>
          </a:p>
        </p:txBody>
      </p:sp>
    </p:spTree>
    <p:extLst>
      <p:ext uri="{BB962C8B-B14F-4D97-AF65-F5344CB8AC3E}">
        <p14:creationId xmlns:p14="http://schemas.microsoft.com/office/powerpoint/2010/main" val="1403851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288" y="606845"/>
            <a:ext cx="10571998" cy="970450"/>
          </a:xfrm>
        </p:spPr>
        <p:txBody>
          <a:bodyPr/>
          <a:lstStyle/>
          <a:p>
            <a:r>
              <a:rPr lang="en-US" dirty="0" smtClean="0"/>
              <a:t>Technology Integration Strategies in the Science Classroom </a:t>
            </a:r>
            <a:endParaRPr lang="en-US" dirty="0"/>
          </a:p>
        </p:txBody>
      </p:sp>
      <p:sp>
        <p:nvSpPr>
          <p:cNvPr id="3" name="Content Placeholder 2"/>
          <p:cNvSpPr>
            <a:spLocks noGrp="1"/>
          </p:cNvSpPr>
          <p:nvPr>
            <p:ph idx="1"/>
          </p:nvPr>
        </p:nvSpPr>
        <p:spPr>
          <a:xfrm>
            <a:off x="451443" y="2423887"/>
            <a:ext cx="11271688" cy="4131598"/>
          </a:xfrm>
        </p:spPr>
        <p:txBody>
          <a:bodyPr>
            <a:normAutofit/>
          </a:bodyPr>
          <a:lstStyle/>
          <a:p>
            <a:pPr>
              <a:lnSpc>
                <a:spcPct val="150000"/>
              </a:lnSpc>
            </a:pPr>
            <a:r>
              <a:rPr lang="en-US" sz="2400" dirty="0" smtClean="0"/>
              <a:t>Involving students in scientific inquiry through authentic online projects</a:t>
            </a:r>
          </a:p>
          <a:p>
            <a:pPr>
              <a:lnSpc>
                <a:spcPct val="150000"/>
              </a:lnSpc>
            </a:pPr>
            <a:r>
              <a:rPr lang="en-US" sz="2400" dirty="0" smtClean="0"/>
              <a:t>Support for specific processes in scientific inquiry</a:t>
            </a:r>
          </a:p>
          <a:p>
            <a:pPr>
              <a:lnSpc>
                <a:spcPct val="150000"/>
              </a:lnSpc>
            </a:pPr>
            <a:r>
              <a:rPr lang="en-US" sz="2400" dirty="0" smtClean="0"/>
              <a:t>Supporting science skills and concept learning</a:t>
            </a:r>
          </a:p>
          <a:p>
            <a:pPr>
              <a:lnSpc>
                <a:spcPct val="150000"/>
              </a:lnSpc>
            </a:pPr>
            <a:r>
              <a:rPr lang="en-US" sz="2400" dirty="0" smtClean="0"/>
              <a:t>Engaging students in engineering topics through robotics</a:t>
            </a:r>
          </a:p>
          <a:p>
            <a:pPr>
              <a:lnSpc>
                <a:spcPct val="150000"/>
              </a:lnSpc>
            </a:pPr>
            <a:r>
              <a:rPr lang="en-US" sz="2400" dirty="0" smtClean="0"/>
              <a:t>Accessing science information and tools</a:t>
            </a:r>
          </a:p>
          <a:p>
            <a:pPr>
              <a:lnSpc>
                <a:spcPct val="150000"/>
              </a:lnSpc>
            </a:pPr>
            <a:r>
              <a:rPr lang="en-US" sz="2400" dirty="0" smtClean="0"/>
              <a:t>Other science resource websites for teachers</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9529963" y="3483428"/>
            <a:ext cx="2351323" cy="2772455"/>
          </a:xfrm>
          <a:prstGeom prst="rect">
            <a:avLst/>
          </a:prstGeom>
        </p:spPr>
      </p:pic>
    </p:spTree>
    <p:extLst>
      <p:ext uri="{BB962C8B-B14F-4D97-AF65-F5344CB8AC3E}">
        <p14:creationId xmlns:p14="http://schemas.microsoft.com/office/powerpoint/2010/main" val="4816654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8712" y="650389"/>
            <a:ext cx="10008945" cy="970450"/>
          </a:xfrm>
        </p:spPr>
        <p:txBody>
          <a:bodyPr/>
          <a:lstStyle/>
          <a:p>
            <a:r>
              <a:rPr lang="en-US" dirty="0" smtClean="0"/>
              <a:t>Technology Representation of Science </a:t>
            </a:r>
            <a:br>
              <a:rPr lang="en-US" dirty="0" smtClean="0"/>
            </a:br>
            <a:r>
              <a:rPr lang="en-US" dirty="0" smtClean="0"/>
              <a:t>Principles</a:t>
            </a:r>
            <a:endParaRPr lang="en-US" dirty="0"/>
          </a:p>
        </p:txBody>
      </p:sp>
      <p:sp>
        <p:nvSpPr>
          <p:cNvPr id="3" name="Content Placeholder 2"/>
          <p:cNvSpPr>
            <a:spLocks noGrp="1"/>
          </p:cNvSpPr>
          <p:nvPr>
            <p:ph idx="1"/>
          </p:nvPr>
        </p:nvSpPr>
        <p:spPr>
          <a:xfrm>
            <a:off x="6537341" y="2628686"/>
            <a:ext cx="5161174" cy="3636511"/>
          </a:xfrm>
        </p:spPr>
        <p:txBody>
          <a:bodyPr>
            <a:normAutofit lnSpcReduction="10000"/>
          </a:bodyPr>
          <a:lstStyle/>
          <a:p>
            <a:r>
              <a:rPr lang="en-US" sz="2600" dirty="0" smtClean="0"/>
              <a:t>Virtual science labs</a:t>
            </a:r>
          </a:p>
          <a:p>
            <a:pPr marL="0" indent="0">
              <a:buNone/>
            </a:pPr>
            <a:endParaRPr lang="en-US" sz="2600" dirty="0" smtClean="0"/>
          </a:p>
          <a:p>
            <a:r>
              <a:rPr lang="en-US" sz="2600" dirty="0" smtClean="0"/>
              <a:t>Data loggers</a:t>
            </a:r>
          </a:p>
          <a:p>
            <a:pPr marL="0" indent="0">
              <a:buNone/>
            </a:pPr>
            <a:endParaRPr lang="en-US" sz="2600" dirty="0" smtClean="0"/>
          </a:p>
          <a:p>
            <a:r>
              <a:rPr lang="en-US" sz="2600" dirty="0" smtClean="0"/>
              <a:t>Hands-on/minds-on science</a:t>
            </a:r>
          </a:p>
          <a:p>
            <a:pPr marL="0" indent="0">
              <a:buNone/>
            </a:pPr>
            <a:endParaRPr lang="en-US" sz="2600" dirty="0" smtClean="0"/>
          </a:p>
          <a:p>
            <a:r>
              <a:rPr lang="en-US" sz="2600" dirty="0" smtClean="0"/>
              <a:t>Webcasts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3422688"/>
            <a:ext cx="3847193" cy="2048505"/>
          </a:xfrm>
          <a:prstGeom prst="rect">
            <a:avLst/>
          </a:prstGeom>
          <a:ln w="76200">
            <a:solidFill>
              <a:schemeClr val="accent1">
                <a:lumMod val="75000"/>
              </a:schemeClr>
            </a:solidFill>
          </a:ln>
        </p:spPr>
      </p:pic>
    </p:spTree>
    <p:extLst>
      <p:ext uri="{BB962C8B-B14F-4D97-AF65-F5344CB8AC3E}">
        <p14:creationId xmlns:p14="http://schemas.microsoft.com/office/powerpoint/2010/main" val="3638310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172" y="461702"/>
            <a:ext cx="10571998" cy="970450"/>
          </a:xfrm>
        </p:spPr>
        <p:txBody>
          <a:bodyPr/>
          <a:lstStyle/>
          <a:p>
            <a:r>
              <a:rPr lang="en-US" dirty="0" smtClean="0"/>
              <a:t>Specific Processes in Scientific Inquiry</a:t>
            </a:r>
            <a:endParaRPr lang="en-US" dirty="0"/>
          </a:p>
        </p:txBody>
      </p:sp>
      <p:sp>
        <p:nvSpPr>
          <p:cNvPr id="3" name="Content Placeholder 2"/>
          <p:cNvSpPr>
            <a:spLocks noGrp="1"/>
          </p:cNvSpPr>
          <p:nvPr>
            <p:ph idx="1"/>
          </p:nvPr>
        </p:nvSpPr>
        <p:spPr>
          <a:xfrm>
            <a:off x="598040" y="2657716"/>
            <a:ext cx="10995917" cy="3636511"/>
          </a:xfrm>
        </p:spPr>
        <p:txBody>
          <a:bodyPr>
            <a:normAutofit/>
          </a:bodyPr>
          <a:lstStyle/>
          <a:p>
            <a:r>
              <a:rPr lang="en-US" sz="2600" dirty="0" smtClean="0"/>
              <a:t>Locating information to investigate scientific issues and questions</a:t>
            </a:r>
          </a:p>
          <a:p>
            <a:r>
              <a:rPr lang="en-US" sz="2600" dirty="0" smtClean="0"/>
              <a:t>Collecting data</a:t>
            </a:r>
          </a:p>
          <a:p>
            <a:r>
              <a:rPr lang="en-US" sz="2600" dirty="0" smtClean="0"/>
              <a:t>Visualizing data and phenomena</a:t>
            </a:r>
          </a:p>
          <a:p>
            <a:r>
              <a:rPr lang="en-US" sz="2600" dirty="0" smtClean="0"/>
              <a:t>Analyzing data</a:t>
            </a:r>
          </a:p>
          <a:p>
            <a:r>
              <a:rPr lang="en-US" sz="2600" dirty="0" smtClean="0"/>
              <a:t>Communicating results</a:t>
            </a:r>
            <a:endParaRPr lang="en-US" sz="2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5142" y="4119568"/>
            <a:ext cx="3432855" cy="2174659"/>
          </a:xfrm>
          <a:prstGeom prst="rect">
            <a:avLst/>
          </a:prstGeom>
          <a:ln w="76200">
            <a:solidFill>
              <a:schemeClr val="accent1">
                <a:lumMod val="75000"/>
              </a:schemeClr>
            </a:solidFill>
          </a:ln>
        </p:spPr>
      </p:pic>
    </p:spTree>
    <p:extLst>
      <p:ext uri="{BB962C8B-B14F-4D97-AF65-F5344CB8AC3E}">
        <p14:creationId xmlns:p14="http://schemas.microsoft.com/office/powerpoint/2010/main" val="33416972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and Science Content Knowledge</a:t>
            </a:r>
            <a:endParaRPr lang="en-US" dirty="0"/>
          </a:p>
        </p:txBody>
      </p:sp>
      <p:sp>
        <p:nvSpPr>
          <p:cNvPr id="3" name="Content Placeholder 2"/>
          <p:cNvSpPr>
            <a:spLocks noGrp="1"/>
          </p:cNvSpPr>
          <p:nvPr>
            <p:ph idx="1"/>
          </p:nvPr>
        </p:nvSpPr>
        <p:spPr>
          <a:xfrm>
            <a:off x="1942114" y="2145830"/>
            <a:ext cx="10554574" cy="4712170"/>
          </a:xfrm>
        </p:spPr>
        <p:txBody>
          <a:bodyPr>
            <a:noAutofit/>
          </a:bodyPr>
          <a:lstStyle/>
          <a:p>
            <a:r>
              <a:rPr lang="en-US" sz="2200" dirty="0" smtClean="0"/>
              <a:t>Content change is a constant in both math and science</a:t>
            </a:r>
          </a:p>
          <a:p>
            <a:pPr marL="0" indent="0">
              <a:buNone/>
            </a:pPr>
            <a:endParaRPr lang="en-US" sz="2200" dirty="0"/>
          </a:p>
          <a:p>
            <a:r>
              <a:rPr lang="en-US" sz="2200" dirty="0" smtClean="0"/>
              <a:t>The concepts do not change, but the set of concepts and skills that students are required to know consistently grows and changes</a:t>
            </a:r>
          </a:p>
          <a:p>
            <a:pPr marL="0" indent="0">
              <a:buNone/>
            </a:pPr>
            <a:endParaRPr lang="en-US" sz="2200" dirty="0" smtClean="0"/>
          </a:p>
          <a:p>
            <a:r>
              <a:rPr lang="en-US" sz="2200" dirty="0" smtClean="0"/>
              <a:t>Some states are beginning to require higher-level math and science courses of all students</a:t>
            </a:r>
          </a:p>
          <a:p>
            <a:pPr marL="0" indent="0">
              <a:buNone/>
            </a:pPr>
            <a:endParaRPr lang="en-US" sz="2200" dirty="0" smtClean="0"/>
          </a:p>
          <a:p>
            <a:r>
              <a:rPr lang="en-US" sz="2200" dirty="0" smtClean="0"/>
              <a:t>Elementary teachers face a special challenge because the number of math and science skills young students must master is increasing</a:t>
            </a:r>
          </a:p>
        </p:txBody>
      </p:sp>
      <p:sp>
        <p:nvSpPr>
          <p:cNvPr id="4" name="Down Arrow 3"/>
          <p:cNvSpPr/>
          <p:nvPr/>
        </p:nvSpPr>
        <p:spPr>
          <a:xfrm rot="10800000">
            <a:off x="592025" y="2774715"/>
            <a:ext cx="804144" cy="3454400"/>
          </a:xfrm>
          <a:prstGeom prst="downArrow">
            <a:avLst/>
          </a:prstGeom>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4225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086" y="258501"/>
            <a:ext cx="11077200" cy="1004241"/>
          </a:xfrm>
        </p:spPr>
        <p:txBody>
          <a:bodyPr/>
          <a:lstStyle/>
          <a:p>
            <a:r>
              <a:rPr lang="en-US" dirty="0" smtClean="0"/>
              <a:t>Math and Science Pedagogical Knowledge</a:t>
            </a:r>
            <a:endParaRPr lang="en-US" dirty="0"/>
          </a:p>
        </p:txBody>
      </p:sp>
      <p:sp>
        <p:nvSpPr>
          <p:cNvPr id="3" name="Content Placeholder 2"/>
          <p:cNvSpPr>
            <a:spLocks noGrp="1"/>
          </p:cNvSpPr>
          <p:nvPr>
            <p:ph idx="1"/>
          </p:nvPr>
        </p:nvSpPr>
        <p:spPr>
          <a:xfrm>
            <a:off x="296086" y="2490801"/>
            <a:ext cx="10554574" cy="4367199"/>
          </a:xfrm>
        </p:spPr>
        <p:txBody>
          <a:bodyPr>
            <a:normAutofit fontScale="92500" lnSpcReduction="10000"/>
          </a:bodyPr>
          <a:lstStyle/>
          <a:p>
            <a:r>
              <a:rPr lang="en-US" sz="2400" dirty="0" smtClean="0"/>
              <a:t>Teachers are challenged to know the most effective ways to have students “do” science and math</a:t>
            </a:r>
          </a:p>
          <a:p>
            <a:pPr marL="0" indent="0">
              <a:buNone/>
            </a:pPr>
            <a:endParaRPr lang="en-US" sz="2400" dirty="0" smtClean="0"/>
          </a:p>
          <a:p>
            <a:r>
              <a:rPr lang="en-US" sz="2400" dirty="0" smtClean="0"/>
              <a:t>Learning by doing requires a constructivist mindset that is new to many teachers</a:t>
            </a:r>
          </a:p>
          <a:p>
            <a:pPr marL="0" indent="0">
              <a:buNone/>
            </a:pPr>
            <a:endParaRPr lang="en-US" sz="2400" dirty="0" smtClean="0"/>
          </a:p>
          <a:p>
            <a:r>
              <a:rPr lang="en-US" sz="2400" dirty="0" smtClean="0"/>
              <a:t>Teachers must teach in ways that are engaging and motivational</a:t>
            </a:r>
          </a:p>
          <a:p>
            <a:pPr marL="0" indent="0">
              <a:buNone/>
            </a:pPr>
            <a:endParaRPr lang="en-US" sz="2400" dirty="0" smtClean="0"/>
          </a:p>
          <a:p>
            <a:r>
              <a:rPr lang="en-US" sz="2400" dirty="0" smtClean="0"/>
              <a:t>Online pedagogy is especially challenging (hands-on teaching and assessment methods are more time-consuming than simple lecturing and rote learning)</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9505" y="2090057"/>
            <a:ext cx="1922310" cy="1371261"/>
          </a:xfrm>
          <a:prstGeom prst="rect">
            <a:avLst/>
          </a:prstGeom>
          <a:ln w="76200">
            <a:solidFill>
              <a:schemeClr val="accent1">
                <a:lumMod val="75000"/>
              </a:schemeClr>
            </a:solidFill>
          </a:ln>
        </p:spPr>
      </p:pic>
    </p:spTree>
    <p:extLst>
      <p:ext uri="{BB962C8B-B14F-4D97-AF65-F5344CB8AC3E}">
        <p14:creationId xmlns:p14="http://schemas.microsoft.com/office/powerpoint/2010/main" val="23905257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288" y="635874"/>
            <a:ext cx="10571998" cy="970450"/>
          </a:xfrm>
        </p:spPr>
        <p:txBody>
          <a:bodyPr/>
          <a:lstStyle/>
          <a:p>
            <a:r>
              <a:rPr lang="en-US" dirty="0" smtClean="0"/>
              <a:t>Math and Science Technological Knowledge</a:t>
            </a:r>
            <a:endParaRPr lang="en-US" dirty="0"/>
          </a:p>
        </p:txBody>
      </p:sp>
      <p:sp>
        <p:nvSpPr>
          <p:cNvPr id="3" name="Content Placeholder 2"/>
          <p:cNvSpPr>
            <a:spLocks noGrp="1"/>
          </p:cNvSpPr>
          <p:nvPr>
            <p:ph idx="1"/>
          </p:nvPr>
        </p:nvSpPr>
        <p:spPr>
          <a:xfrm>
            <a:off x="801288" y="2345658"/>
            <a:ext cx="10554574" cy="4512342"/>
          </a:xfrm>
        </p:spPr>
        <p:txBody>
          <a:bodyPr>
            <a:normAutofit lnSpcReduction="10000"/>
          </a:bodyPr>
          <a:lstStyle/>
          <a:p>
            <a:r>
              <a:rPr lang="en-US" sz="2000" dirty="0" smtClean="0"/>
              <a:t>In order to teach students to use the technology tools of math and science, teachers must become masters of these tools </a:t>
            </a:r>
          </a:p>
          <a:p>
            <a:pPr marL="0" indent="0">
              <a:buNone/>
            </a:pPr>
            <a:endParaRPr lang="en-US" sz="2000" dirty="0" smtClean="0"/>
          </a:p>
          <a:p>
            <a:r>
              <a:rPr lang="en-US" sz="2000" dirty="0" smtClean="0"/>
              <a:t>Math and science teachers must be expert users of virtual manipulatives, spreadsheets, calculators, graphing calculators, data loggers, and simulations (depending on the topic and grade level being taught)</a:t>
            </a:r>
          </a:p>
          <a:p>
            <a:pPr marL="0" indent="0">
              <a:buNone/>
            </a:pPr>
            <a:endParaRPr lang="en-US" sz="2000" dirty="0" smtClean="0"/>
          </a:p>
          <a:p>
            <a:r>
              <a:rPr lang="en-US" sz="2000" dirty="0" smtClean="0"/>
              <a:t>Teachers must be well-acquainted with the growing number of online tools that can help support hands-on lessons</a:t>
            </a:r>
          </a:p>
          <a:p>
            <a:pPr marL="0" indent="0">
              <a:buNone/>
            </a:pPr>
            <a:endParaRPr lang="en-US" sz="2000" dirty="0" smtClean="0"/>
          </a:p>
          <a:p>
            <a:r>
              <a:rPr lang="en-US" sz="2000" dirty="0" smtClean="0"/>
              <a:t>Teachers must know how to employ distance education tools that can help them keep in touch with their students and updated on their content and pedagogy</a:t>
            </a:r>
          </a:p>
          <a:p>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rot="20421565">
            <a:off x="9467834" y="361695"/>
            <a:ext cx="1599079" cy="1709784"/>
          </a:xfrm>
          <a:prstGeom prst="rect">
            <a:avLst/>
          </a:prstGeom>
        </p:spPr>
      </p:pic>
    </p:spTree>
    <p:extLst>
      <p:ext uri="{BB962C8B-B14F-4D97-AF65-F5344CB8AC3E}">
        <p14:creationId xmlns:p14="http://schemas.microsoft.com/office/powerpoint/2010/main" val="876993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3315" y="650387"/>
            <a:ext cx="8958114" cy="970450"/>
          </a:xfrm>
        </p:spPr>
        <p:txBody>
          <a:bodyPr/>
          <a:lstStyle/>
          <a:p>
            <a:r>
              <a:rPr lang="en-US" dirty="0" smtClean="0"/>
              <a:t>Strategies for Improving Tech-PACK in Math and Science Instruction</a:t>
            </a:r>
            <a:endParaRPr lang="en-US" dirty="0"/>
          </a:p>
        </p:txBody>
      </p:sp>
      <p:sp>
        <p:nvSpPr>
          <p:cNvPr id="3" name="Content Placeholder 2"/>
          <p:cNvSpPr>
            <a:spLocks noGrp="1"/>
          </p:cNvSpPr>
          <p:nvPr>
            <p:ph idx="1"/>
          </p:nvPr>
        </p:nvSpPr>
        <p:spPr>
          <a:xfrm>
            <a:off x="1056855" y="2759316"/>
            <a:ext cx="10554574" cy="3636511"/>
          </a:xfrm>
        </p:spPr>
        <p:txBody>
          <a:bodyPr>
            <a:normAutofit/>
          </a:bodyPr>
          <a:lstStyle/>
          <a:p>
            <a:r>
              <a:rPr lang="en-US" sz="2400" dirty="0" smtClean="0"/>
              <a:t>Do I have the math and/or science content knowledge I need to assist my students in meeting the standards within my classroom?</a:t>
            </a:r>
          </a:p>
          <a:p>
            <a:pPr marL="0" indent="0">
              <a:buNone/>
            </a:pPr>
            <a:endParaRPr lang="en-US" sz="2400" dirty="0" smtClean="0"/>
          </a:p>
          <a:p>
            <a:r>
              <a:rPr lang="en-US" sz="2400" dirty="0" smtClean="0"/>
              <a:t>Do I have the technological knowledge needed to teach the math and/or science content within my classroom?</a:t>
            </a:r>
          </a:p>
          <a:p>
            <a:pPr marL="0" indent="0">
              <a:buNone/>
            </a:pPr>
            <a:endParaRPr lang="en-US" sz="2400" dirty="0" smtClean="0"/>
          </a:p>
          <a:p>
            <a:r>
              <a:rPr lang="en-US" sz="2400" dirty="0" smtClean="0"/>
              <a:t>Do I have the pedagogical knowledge needed to teach the mathematics and/or science content within my classroom?</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663" y="517979"/>
            <a:ext cx="1190852" cy="1796039"/>
          </a:xfrm>
          <a:prstGeom prst="rect">
            <a:avLst/>
          </a:prstGeom>
          <a:ln w="76200">
            <a:solidFill>
              <a:schemeClr val="bg1">
                <a:lumMod val="95000"/>
                <a:lumOff val="5000"/>
              </a:schemeClr>
            </a:solidFill>
          </a:ln>
        </p:spPr>
      </p:pic>
    </p:spTree>
    <p:extLst>
      <p:ext uri="{BB962C8B-B14F-4D97-AF65-F5344CB8AC3E}">
        <p14:creationId xmlns:p14="http://schemas.microsoft.com/office/powerpoint/2010/main" val="36692535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a:t>
            </a:r>
            <a:r>
              <a:rPr lang="en-US" dirty="0"/>
              <a:t>and Science-Related Websites That Reinforce Chapter </a:t>
            </a:r>
            <a:r>
              <a:rPr lang="en-US" dirty="0" smtClean="0"/>
              <a:t>Concepts</a:t>
            </a:r>
            <a:endParaRPr lang="en-US" dirty="0"/>
          </a:p>
        </p:txBody>
      </p:sp>
      <p:sp>
        <p:nvSpPr>
          <p:cNvPr id="3" name="Content Placeholder 2"/>
          <p:cNvSpPr>
            <a:spLocks noGrp="1"/>
          </p:cNvSpPr>
          <p:nvPr>
            <p:ph idx="1"/>
          </p:nvPr>
        </p:nvSpPr>
        <p:spPr>
          <a:xfrm>
            <a:off x="827424" y="2374687"/>
            <a:ext cx="10554574" cy="4483313"/>
          </a:xfrm>
        </p:spPr>
        <p:txBody>
          <a:bodyPr>
            <a:noAutofit/>
          </a:bodyPr>
          <a:lstStyle/>
          <a:p>
            <a:pPr lvl="0"/>
            <a:r>
              <a:rPr lang="en-US" sz="1500" u="sng" dirty="0" smtClean="0">
                <a:hlinkClick r:id="rId2"/>
              </a:rPr>
              <a:t>www.nms.org</a:t>
            </a:r>
            <a:r>
              <a:rPr lang="en-US" sz="1500" u="sng" dirty="0" smtClean="0"/>
              <a:t> </a:t>
            </a:r>
            <a:r>
              <a:rPr lang="en-US" sz="1500" dirty="0"/>
              <a:t>The National Math and Science Initiative website posts creative ideas to integrate technology into your math and science classroom. One post specifically covers the benefits of integrating technology into the classroom. </a:t>
            </a:r>
          </a:p>
          <a:p>
            <a:pPr lvl="0"/>
            <a:r>
              <a:rPr lang="en-US" sz="1500" u="sng" dirty="0">
                <a:solidFill>
                  <a:schemeClr val="tx1">
                    <a:lumMod val="95000"/>
                  </a:schemeClr>
                </a:solidFill>
                <a:hlinkClick r:id="rId3"/>
              </a:rPr>
              <a:t>http://www.nctm.org/about/content.aspx?id=14233</a:t>
            </a:r>
            <a:r>
              <a:rPr lang="en-US" sz="1500" u="sng" dirty="0">
                <a:solidFill>
                  <a:schemeClr val="tx1">
                    <a:lumMod val="95000"/>
                  </a:schemeClr>
                </a:solidFill>
              </a:rPr>
              <a:t> </a:t>
            </a:r>
            <a:r>
              <a:rPr lang="en-US" sz="1500" dirty="0"/>
              <a:t>The National Council of Teachers of Mathematics website is a website dedicated to mathematic education. This link communicates the important role that technology plays in the learning and teaching of mathematics.</a:t>
            </a:r>
          </a:p>
          <a:p>
            <a:pPr lvl="0"/>
            <a:r>
              <a:rPr lang="en-US" sz="1500" u="sng" dirty="0">
                <a:hlinkClick r:id="rId4"/>
              </a:rPr>
              <a:t>http://nstacommunities.org/blog/2011/12/23/technology-integration-in-science/</a:t>
            </a:r>
            <a:r>
              <a:rPr lang="en-US" sz="1500" u="sng" dirty="0"/>
              <a:t> </a:t>
            </a:r>
            <a:r>
              <a:rPr lang="en-US" sz="1500" dirty="0"/>
              <a:t>The National Science Teachers Association website is devoted to science education. There are educational resources, standards, and professional blogs located on this site. This link talks about the importance of technology integration in the classroom.</a:t>
            </a:r>
          </a:p>
          <a:p>
            <a:pPr lvl="0"/>
            <a:r>
              <a:rPr lang="en-US" sz="1500" u="sng" dirty="0">
                <a:hlinkClick r:id="rId5"/>
              </a:rPr>
              <a:t>http://www.glencoe.com/sec/teachingtoday/subject/int_tech_math.phtml</a:t>
            </a:r>
            <a:r>
              <a:rPr lang="en-US" sz="1500" u="sng" dirty="0"/>
              <a:t> </a:t>
            </a:r>
            <a:r>
              <a:rPr lang="en-US" sz="1500" dirty="0"/>
              <a:t>Teaching Today has posted this article on integrating technology in the mathematics classroom. It covers topics such as calculators, computer software, The Internet, interactive whiteboards, etc. and the important role that each play in teachers’ and students’ lives. </a:t>
            </a:r>
          </a:p>
          <a:p>
            <a:pPr lvl="0"/>
            <a:r>
              <a:rPr lang="en-US" sz="1500" u="sng" dirty="0">
                <a:hlinkClick r:id="rId6"/>
              </a:rPr>
              <a:t>http://www.janinelim.com/jae/02summ.htm</a:t>
            </a:r>
            <a:r>
              <a:rPr lang="en-US" sz="1500" u="sng" dirty="0"/>
              <a:t> </a:t>
            </a:r>
            <a:r>
              <a:rPr lang="en-US" sz="1500" dirty="0"/>
              <a:t>This website, Out On A Lim, created by Janine Lim, PhD has created a list of ideas to integrate technology into the science classroom. Lim argues that technology is such a valuable resource to teacher, that it is important to find creative ways to integrate technology in your classroom. </a:t>
            </a:r>
          </a:p>
          <a:p>
            <a:endParaRPr lang="en-US" sz="1400" dirty="0"/>
          </a:p>
        </p:txBody>
      </p:sp>
    </p:spTree>
    <p:extLst>
      <p:ext uri="{BB962C8B-B14F-4D97-AF65-F5344CB8AC3E}">
        <p14:creationId xmlns:p14="http://schemas.microsoft.com/office/powerpoint/2010/main" val="1160376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Mathematics Principles</a:t>
            </a:r>
            <a:endParaRPr lang="en-US" sz="3600" dirty="0"/>
          </a:p>
        </p:txBody>
      </p:sp>
      <p:sp>
        <p:nvSpPr>
          <p:cNvPr id="3" name="Content Placeholder 2"/>
          <p:cNvSpPr>
            <a:spLocks noGrp="1"/>
          </p:cNvSpPr>
          <p:nvPr>
            <p:ph sz="half" idx="1"/>
          </p:nvPr>
        </p:nvSpPr>
        <p:spPr>
          <a:xfrm>
            <a:off x="2177143" y="2654818"/>
            <a:ext cx="8657345" cy="4081694"/>
          </a:xfrm>
        </p:spPr>
        <p:txBody>
          <a:bodyPr>
            <a:normAutofit/>
          </a:bodyPr>
          <a:lstStyle/>
          <a:p>
            <a:pPr marL="0" indent="0">
              <a:buNone/>
            </a:pPr>
            <a:r>
              <a:rPr lang="en-US" sz="2400" u="sng" dirty="0" smtClean="0"/>
              <a:t>Six Principles Fundamental to all School Math Programs</a:t>
            </a:r>
          </a:p>
          <a:p>
            <a:pPr marL="0" indent="0">
              <a:buNone/>
            </a:pPr>
            <a:endParaRPr lang="en-US" sz="1900" u="sng" dirty="0" smtClean="0"/>
          </a:p>
          <a:p>
            <a:pPr marL="457200" indent="-457200">
              <a:buFont typeface="+mj-lt"/>
              <a:buAutoNum type="arabicParenR"/>
            </a:pPr>
            <a:r>
              <a:rPr lang="en-US" sz="2200" dirty="0" smtClean="0"/>
              <a:t>Equity</a:t>
            </a:r>
          </a:p>
          <a:p>
            <a:pPr marL="457200" indent="-457200">
              <a:buFont typeface="+mj-lt"/>
              <a:buAutoNum type="arabicParenR"/>
            </a:pPr>
            <a:r>
              <a:rPr lang="en-US" sz="2200" dirty="0" smtClean="0"/>
              <a:t>Curriculum</a:t>
            </a:r>
          </a:p>
          <a:p>
            <a:pPr marL="457200" indent="-457200">
              <a:buFont typeface="+mj-lt"/>
              <a:buAutoNum type="arabicParenR"/>
            </a:pPr>
            <a:r>
              <a:rPr lang="en-US" sz="2200" dirty="0" smtClean="0"/>
              <a:t>Teaching </a:t>
            </a:r>
          </a:p>
          <a:p>
            <a:pPr marL="457200" indent="-457200">
              <a:buFont typeface="+mj-lt"/>
              <a:buAutoNum type="arabicParenR"/>
            </a:pPr>
            <a:r>
              <a:rPr lang="en-US" sz="2200" dirty="0" smtClean="0"/>
              <a:t>Learning</a:t>
            </a:r>
          </a:p>
          <a:p>
            <a:pPr marL="457200" indent="-457200">
              <a:buFont typeface="+mj-lt"/>
              <a:buAutoNum type="arabicParenR"/>
            </a:pPr>
            <a:r>
              <a:rPr lang="en-US" sz="2200" dirty="0" smtClean="0"/>
              <a:t>Assessment</a:t>
            </a:r>
          </a:p>
          <a:p>
            <a:pPr marL="457200" indent="-457200">
              <a:buFont typeface="+mj-lt"/>
              <a:buAutoNum type="arabicParenR"/>
            </a:pPr>
            <a:r>
              <a:rPr lang="en-US" sz="2200" dirty="0" smtClean="0"/>
              <a:t>Technology</a:t>
            </a:r>
          </a:p>
          <a:p>
            <a:pPr marL="0" indent="0">
              <a:buNone/>
            </a:pPr>
            <a:endParaRPr lang="en-US" u="sng" dirty="0" smtClean="0"/>
          </a:p>
          <a:p>
            <a:pPr lvl="3"/>
            <a:endParaRPr lang="en-US" dirty="0"/>
          </a:p>
        </p:txBody>
      </p:sp>
      <p:pic>
        <p:nvPicPr>
          <p:cNvPr id="7" name="Picture 6"/>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5980416" y="3238954"/>
            <a:ext cx="5401582" cy="3240949"/>
          </a:xfrm>
          <a:prstGeom prst="rect">
            <a:avLst/>
          </a:prstGeom>
        </p:spPr>
      </p:pic>
    </p:spTree>
    <p:extLst>
      <p:ext uri="{BB962C8B-B14F-4D97-AF65-F5344CB8AC3E}">
        <p14:creationId xmlns:p14="http://schemas.microsoft.com/office/powerpoint/2010/main" val="4062003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Mathematics Standards</a:t>
            </a:r>
            <a:endParaRPr lang="en-US" dirty="0"/>
          </a:p>
        </p:txBody>
      </p:sp>
      <p:sp>
        <p:nvSpPr>
          <p:cNvPr id="3" name="Content Placeholder 2"/>
          <p:cNvSpPr>
            <a:spLocks noGrp="1"/>
          </p:cNvSpPr>
          <p:nvPr>
            <p:ph sz="half" idx="1"/>
          </p:nvPr>
        </p:nvSpPr>
        <p:spPr>
          <a:xfrm>
            <a:off x="1465943" y="2694087"/>
            <a:ext cx="4333966" cy="3638763"/>
          </a:xfrm>
        </p:spPr>
        <p:txBody>
          <a:bodyPr>
            <a:normAutofit/>
          </a:bodyPr>
          <a:lstStyle/>
          <a:p>
            <a:pPr marL="0" indent="0">
              <a:buNone/>
            </a:pPr>
            <a:r>
              <a:rPr lang="en-US" sz="2400" u="sng" dirty="0"/>
              <a:t>Five Content Standards</a:t>
            </a:r>
          </a:p>
          <a:p>
            <a:pPr marL="0" indent="0">
              <a:buNone/>
            </a:pPr>
            <a:endParaRPr lang="en-US" sz="2200" dirty="0"/>
          </a:p>
          <a:p>
            <a:pPr marL="285750" indent="-285750">
              <a:buFont typeface="Courier New" panose="02070309020205020404" pitchFamily="49" charset="0"/>
              <a:buChar char="o"/>
            </a:pPr>
            <a:r>
              <a:rPr lang="en-US" sz="2200" dirty="0"/>
              <a:t>Numbers and Operations</a:t>
            </a:r>
          </a:p>
          <a:p>
            <a:pPr marL="285750" indent="-285750">
              <a:buFont typeface="Courier New" panose="02070309020205020404" pitchFamily="49" charset="0"/>
              <a:buChar char="o"/>
            </a:pPr>
            <a:r>
              <a:rPr lang="en-US" sz="2200" dirty="0"/>
              <a:t>Algebra, Geometry</a:t>
            </a:r>
          </a:p>
          <a:p>
            <a:pPr marL="285750" indent="-285750">
              <a:buFont typeface="Courier New" panose="02070309020205020404" pitchFamily="49" charset="0"/>
              <a:buChar char="o"/>
            </a:pPr>
            <a:r>
              <a:rPr lang="en-US" sz="2200" dirty="0"/>
              <a:t>Measurement</a:t>
            </a:r>
          </a:p>
          <a:p>
            <a:pPr marL="285750" indent="-285750">
              <a:buFont typeface="Courier New" panose="02070309020205020404" pitchFamily="49" charset="0"/>
              <a:buChar char="o"/>
            </a:pPr>
            <a:r>
              <a:rPr lang="en-US" sz="2200" dirty="0"/>
              <a:t>Data Analysis</a:t>
            </a:r>
          </a:p>
          <a:p>
            <a:pPr marL="285750" indent="-285750">
              <a:buFont typeface="Courier New" panose="02070309020205020404" pitchFamily="49" charset="0"/>
              <a:buChar char="o"/>
            </a:pPr>
            <a:r>
              <a:rPr lang="en-US" sz="2200" dirty="0"/>
              <a:t>Probability</a:t>
            </a:r>
          </a:p>
          <a:p>
            <a:endParaRPr lang="en-US" dirty="0"/>
          </a:p>
        </p:txBody>
      </p:sp>
      <p:sp>
        <p:nvSpPr>
          <p:cNvPr id="4" name="Content Placeholder 3"/>
          <p:cNvSpPr>
            <a:spLocks noGrp="1"/>
          </p:cNvSpPr>
          <p:nvPr>
            <p:ph sz="half" idx="2"/>
          </p:nvPr>
        </p:nvSpPr>
        <p:spPr>
          <a:xfrm>
            <a:off x="6897766" y="2282731"/>
            <a:ext cx="4730975" cy="3943895"/>
          </a:xfrm>
        </p:spPr>
        <p:txBody>
          <a:bodyPr>
            <a:normAutofit/>
          </a:bodyPr>
          <a:lstStyle/>
          <a:p>
            <a:pPr marL="0" indent="0">
              <a:buNone/>
            </a:pPr>
            <a:r>
              <a:rPr lang="en-US" sz="2400" u="sng" dirty="0" smtClean="0"/>
              <a:t>Five Process Standards</a:t>
            </a:r>
          </a:p>
          <a:p>
            <a:pPr marL="0" indent="0">
              <a:buNone/>
            </a:pPr>
            <a:endParaRPr lang="en-US" sz="1900" u="sng" dirty="0" smtClean="0"/>
          </a:p>
          <a:p>
            <a:pPr>
              <a:buFont typeface="Courier New" panose="02070309020205020404" pitchFamily="49" charset="0"/>
              <a:buChar char="o"/>
            </a:pPr>
            <a:r>
              <a:rPr lang="en-US" sz="2200" dirty="0" smtClean="0"/>
              <a:t>Problem Solving</a:t>
            </a:r>
          </a:p>
          <a:p>
            <a:pPr>
              <a:buFont typeface="Courier New" panose="02070309020205020404" pitchFamily="49" charset="0"/>
              <a:buChar char="o"/>
            </a:pPr>
            <a:r>
              <a:rPr lang="en-US" sz="2200" dirty="0" smtClean="0"/>
              <a:t>Reasoning and Proof</a:t>
            </a:r>
          </a:p>
          <a:p>
            <a:pPr>
              <a:buFont typeface="Courier New" panose="02070309020205020404" pitchFamily="49" charset="0"/>
              <a:buChar char="o"/>
            </a:pPr>
            <a:r>
              <a:rPr lang="en-US" sz="2200" dirty="0" smtClean="0"/>
              <a:t>Communication</a:t>
            </a:r>
            <a:endParaRPr lang="en-US" sz="2200" dirty="0"/>
          </a:p>
          <a:p>
            <a:pPr>
              <a:buFont typeface="Courier New" panose="02070309020205020404" pitchFamily="49" charset="0"/>
              <a:buChar char="o"/>
            </a:pPr>
            <a:r>
              <a:rPr lang="en-US" sz="2200" dirty="0" smtClean="0"/>
              <a:t>Connections</a:t>
            </a:r>
            <a:endParaRPr lang="en-US" sz="2200" dirty="0"/>
          </a:p>
          <a:p>
            <a:pPr>
              <a:buFont typeface="Courier New" panose="02070309020205020404" pitchFamily="49" charset="0"/>
              <a:buChar char="o"/>
            </a:pPr>
            <a:r>
              <a:rPr lang="en-US" sz="2200" dirty="0" smtClean="0"/>
              <a:t>Representations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0271200" y="174171"/>
            <a:ext cx="1582057" cy="1683657"/>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rot="17775538">
            <a:off x="4307988" y="4412214"/>
            <a:ext cx="2110921" cy="1350632"/>
          </a:xfrm>
          <a:prstGeom prst="rect">
            <a:avLst/>
          </a:prstGeom>
        </p:spPr>
      </p:pic>
    </p:spTree>
    <p:extLst>
      <p:ext uri="{BB962C8B-B14F-4D97-AF65-F5344CB8AC3E}">
        <p14:creationId xmlns:p14="http://schemas.microsoft.com/office/powerpoint/2010/main" val="4280614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 the Math Classroom</a:t>
            </a:r>
            <a:endParaRPr lang="en-US" dirty="0"/>
          </a:p>
        </p:txBody>
      </p:sp>
      <p:sp>
        <p:nvSpPr>
          <p:cNvPr id="3" name="Content Placeholder 2"/>
          <p:cNvSpPr>
            <a:spLocks noGrp="1"/>
          </p:cNvSpPr>
          <p:nvPr>
            <p:ph idx="1"/>
          </p:nvPr>
        </p:nvSpPr>
        <p:spPr>
          <a:xfrm>
            <a:off x="810000" y="2472445"/>
            <a:ext cx="10554574" cy="4029955"/>
          </a:xfrm>
        </p:spPr>
        <p:txBody>
          <a:bodyPr>
            <a:normAutofit/>
          </a:bodyPr>
          <a:lstStyle/>
          <a:p>
            <a:pPr marL="0" indent="0">
              <a:buNone/>
            </a:pPr>
            <a:r>
              <a:rPr lang="en-US" sz="2800" dirty="0" smtClean="0"/>
              <a:t>Teachers should:</a:t>
            </a:r>
          </a:p>
          <a:p>
            <a:pPr marL="0" indent="0">
              <a:buNone/>
            </a:pPr>
            <a:endParaRPr lang="en-US" sz="2400" dirty="0" smtClean="0"/>
          </a:p>
          <a:p>
            <a:pPr>
              <a:buFont typeface="Wingdings" panose="05000000000000000000" pitchFamily="2" charset="2"/>
              <a:buChar char="v"/>
            </a:pPr>
            <a:r>
              <a:rPr lang="en-US" sz="2400" dirty="0"/>
              <a:t>balance off- and on-computer </a:t>
            </a:r>
            <a:r>
              <a:rPr lang="en-US" sz="2400" dirty="0" smtClean="0"/>
              <a:t>activities</a:t>
            </a:r>
          </a:p>
          <a:p>
            <a:pPr marL="0" indent="0">
              <a:buNone/>
            </a:pPr>
            <a:endParaRPr lang="en-US" sz="2400" dirty="0"/>
          </a:p>
          <a:p>
            <a:pPr>
              <a:buFont typeface="Wingdings" panose="05000000000000000000" pitchFamily="2" charset="2"/>
              <a:buChar char="v"/>
            </a:pPr>
            <a:r>
              <a:rPr lang="en-US" sz="2400" dirty="0" smtClean="0"/>
              <a:t>consider technology as a mathematical tool rather than a pedagogical tool</a:t>
            </a:r>
          </a:p>
          <a:p>
            <a:pPr marL="0" indent="0">
              <a:buNone/>
            </a:pPr>
            <a:endParaRPr lang="en-US" sz="2400" dirty="0" smtClean="0"/>
          </a:p>
          <a:p>
            <a:pPr>
              <a:buFont typeface="Wingdings" panose="05000000000000000000" pitchFamily="2" charset="2"/>
              <a:buChar char="v"/>
            </a:pPr>
            <a:r>
              <a:rPr lang="en-US" sz="2400" dirty="0" smtClean="0"/>
              <a:t>view technology as a tool for developing student thinking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5698" y="2180772"/>
            <a:ext cx="2146300" cy="2146300"/>
          </a:xfrm>
          <a:prstGeom prst="rect">
            <a:avLst/>
          </a:prstGeom>
          <a:ln w="76200">
            <a:solidFill>
              <a:schemeClr val="accent2">
                <a:lumMod val="50000"/>
              </a:schemeClr>
            </a:solidFill>
          </a:ln>
        </p:spPr>
      </p:pic>
    </p:spTree>
    <p:extLst>
      <p:ext uri="{BB962C8B-B14F-4D97-AF65-F5344CB8AC3E}">
        <p14:creationId xmlns:p14="http://schemas.microsoft.com/office/powerpoint/2010/main" val="1877083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288" y="630068"/>
            <a:ext cx="10571998" cy="970450"/>
          </a:xfrm>
        </p:spPr>
        <p:txBody>
          <a:bodyPr/>
          <a:lstStyle/>
          <a:p>
            <a:r>
              <a:rPr lang="en-US" dirty="0" smtClean="0"/>
              <a:t>Technology Integration Strategies in the Math Classroom </a:t>
            </a:r>
            <a:endParaRPr lang="en-US" dirty="0"/>
          </a:p>
        </p:txBody>
      </p:sp>
      <p:sp>
        <p:nvSpPr>
          <p:cNvPr id="3" name="Content Placeholder 2"/>
          <p:cNvSpPr>
            <a:spLocks noGrp="1"/>
          </p:cNvSpPr>
          <p:nvPr>
            <p:ph idx="1"/>
          </p:nvPr>
        </p:nvSpPr>
        <p:spPr>
          <a:xfrm>
            <a:off x="313273" y="2198914"/>
            <a:ext cx="10554574" cy="4659086"/>
          </a:xfrm>
        </p:spPr>
        <p:txBody>
          <a:bodyPr>
            <a:normAutofit/>
          </a:bodyPr>
          <a:lstStyle/>
          <a:p>
            <a:pPr>
              <a:lnSpc>
                <a:spcPct val="150000"/>
              </a:lnSpc>
            </a:pPr>
            <a:r>
              <a:rPr lang="en-US" sz="2200" dirty="0" smtClean="0"/>
              <a:t>Bridging the gap between abstract and concrete virtual manipulatives</a:t>
            </a:r>
          </a:p>
          <a:p>
            <a:pPr>
              <a:lnSpc>
                <a:spcPct val="150000"/>
              </a:lnSpc>
            </a:pPr>
            <a:r>
              <a:rPr lang="en-US" sz="2200" dirty="0" smtClean="0"/>
              <a:t>Allowing representation of mathematical principles</a:t>
            </a:r>
          </a:p>
          <a:p>
            <a:pPr>
              <a:lnSpc>
                <a:spcPct val="150000"/>
              </a:lnSpc>
            </a:pPr>
            <a:r>
              <a:rPr lang="en-US" sz="2200" dirty="0" smtClean="0"/>
              <a:t>Supporting mathematical problem solving</a:t>
            </a:r>
          </a:p>
          <a:p>
            <a:pPr>
              <a:lnSpc>
                <a:spcPct val="150000"/>
              </a:lnSpc>
            </a:pPr>
            <a:r>
              <a:rPr lang="en-US" sz="2200" dirty="0" smtClean="0"/>
              <a:t>Implementing data-driven curricula</a:t>
            </a:r>
          </a:p>
          <a:p>
            <a:pPr>
              <a:lnSpc>
                <a:spcPct val="150000"/>
              </a:lnSpc>
            </a:pPr>
            <a:r>
              <a:rPr lang="en-US" sz="2200" dirty="0" smtClean="0"/>
              <a:t>Supporting math-related communications</a:t>
            </a:r>
          </a:p>
          <a:p>
            <a:pPr>
              <a:lnSpc>
                <a:spcPct val="150000"/>
              </a:lnSpc>
            </a:pPr>
            <a:r>
              <a:rPr lang="en-US" sz="2200" dirty="0" smtClean="0"/>
              <a:t>Motivating skill-building and practice</a:t>
            </a:r>
          </a:p>
          <a:p>
            <a:pPr>
              <a:lnSpc>
                <a:spcPct val="150000"/>
              </a:lnSpc>
            </a:pPr>
            <a:r>
              <a:rPr lang="en-US" sz="2200" dirty="0" smtClean="0"/>
              <a:t>Other mathematics resource websites for teachers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4491" y="3701144"/>
            <a:ext cx="2615595" cy="2197100"/>
          </a:xfrm>
          <a:prstGeom prst="rect">
            <a:avLst/>
          </a:prstGeom>
          <a:ln w="76200">
            <a:solidFill>
              <a:schemeClr val="accent1">
                <a:lumMod val="75000"/>
              </a:schemeClr>
            </a:solidFill>
          </a:ln>
        </p:spPr>
      </p:pic>
    </p:spTree>
    <p:extLst>
      <p:ext uri="{BB962C8B-B14F-4D97-AF65-F5344CB8AC3E}">
        <p14:creationId xmlns:p14="http://schemas.microsoft.com/office/powerpoint/2010/main" val="3098806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425" y="339612"/>
            <a:ext cx="11381998" cy="970450"/>
          </a:xfrm>
        </p:spPr>
        <p:txBody>
          <a:bodyPr/>
          <a:lstStyle/>
          <a:p>
            <a:r>
              <a:rPr lang="en-US" dirty="0" smtClean="0"/>
              <a:t>Technology Representation of Math Principles</a:t>
            </a:r>
            <a:endParaRPr lang="en-US" dirty="0"/>
          </a:p>
        </p:txBody>
      </p:sp>
      <p:sp>
        <p:nvSpPr>
          <p:cNvPr id="3" name="Content Placeholder 2"/>
          <p:cNvSpPr>
            <a:spLocks noGrp="1"/>
          </p:cNvSpPr>
          <p:nvPr>
            <p:ph idx="1"/>
          </p:nvPr>
        </p:nvSpPr>
        <p:spPr>
          <a:xfrm>
            <a:off x="3768900" y="2620321"/>
            <a:ext cx="8423100" cy="3636511"/>
          </a:xfrm>
        </p:spPr>
        <p:txBody>
          <a:bodyPr>
            <a:noAutofit/>
          </a:bodyPr>
          <a:lstStyle/>
          <a:p>
            <a:pPr>
              <a:lnSpc>
                <a:spcPct val="150000"/>
              </a:lnSpc>
            </a:pPr>
            <a:r>
              <a:rPr lang="en-US" sz="2400" dirty="0" smtClean="0"/>
              <a:t>Virtual manipulatives</a:t>
            </a:r>
          </a:p>
          <a:p>
            <a:pPr>
              <a:lnSpc>
                <a:spcPct val="150000"/>
              </a:lnSpc>
            </a:pPr>
            <a:r>
              <a:rPr lang="en-US" sz="2400" dirty="0" smtClean="0"/>
              <a:t>Graphing calculators</a:t>
            </a:r>
          </a:p>
          <a:p>
            <a:pPr>
              <a:lnSpc>
                <a:spcPct val="150000"/>
              </a:lnSpc>
            </a:pPr>
            <a:r>
              <a:rPr lang="en-US" sz="2400" dirty="0" smtClean="0"/>
              <a:t>Interactive/dynamic geometry software</a:t>
            </a:r>
          </a:p>
          <a:p>
            <a:pPr>
              <a:lnSpc>
                <a:spcPct val="150000"/>
              </a:lnSpc>
            </a:pPr>
            <a:r>
              <a:rPr lang="en-US" sz="2400" dirty="0" smtClean="0"/>
              <a:t>Computer algebra system (CAS)</a:t>
            </a:r>
          </a:p>
          <a:p>
            <a:pPr>
              <a:lnSpc>
                <a:spcPct val="150000"/>
              </a:lnSpc>
            </a:pPr>
            <a:r>
              <a:rPr lang="en-US" sz="2400" dirty="0" smtClean="0"/>
              <a:t>Calculator-based laboratories (CBLs or probeware)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572" y="3213649"/>
            <a:ext cx="1595604" cy="2461436"/>
          </a:xfrm>
          <a:prstGeom prst="rect">
            <a:avLst/>
          </a:prstGeom>
          <a:ln w="76200">
            <a:solidFill>
              <a:schemeClr val="accent1">
                <a:lumMod val="75000"/>
              </a:schemeClr>
            </a:solidFill>
          </a:ln>
        </p:spPr>
      </p:pic>
      <p:sp>
        <p:nvSpPr>
          <p:cNvPr id="5" name="Rectangle 4"/>
          <p:cNvSpPr/>
          <p:nvPr/>
        </p:nvSpPr>
        <p:spPr>
          <a:xfrm>
            <a:off x="6270186" y="6465631"/>
            <a:ext cx="5921814" cy="646331"/>
          </a:xfrm>
          <a:prstGeom prst="rect">
            <a:avLst/>
          </a:prstGeom>
        </p:spPr>
        <p:txBody>
          <a:bodyPr wrap="none">
            <a:spAutoFit/>
          </a:bodyPr>
          <a:lstStyle/>
          <a:p>
            <a:r>
              <a:rPr lang="en-US" dirty="0">
                <a:solidFill>
                  <a:schemeClr val="accent1">
                    <a:lumMod val="75000"/>
                  </a:schemeClr>
                </a:solidFill>
                <a:hlinkClick r:id="rId3"/>
              </a:rPr>
              <a:t>http://</a:t>
            </a:r>
            <a:r>
              <a:rPr lang="en-US" dirty="0" smtClean="0">
                <a:solidFill>
                  <a:schemeClr val="accent1">
                    <a:lumMod val="75000"/>
                  </a:schemeClr>
                </a:solidFill>
                <a:hlinkClick r:id="rId3"/>
              </a:rPr>
              <a:t>www.youtube.com/watch?v=h9b7lwC8aMU</a:t>
            </a:r>
            <a:endParaRPr lang="en-US" dirty="0" smtClean="0">
              <a:solidFill>
                <a:schemeClr val="accent1">
                  <a:lumMod val="75000"/>
                </a:schemeClr>
              </a:solidFill>
            </a:endParaRPr>
          </a:p>
          <a:p>
            <a:endParaRPr lang="en-US" dirty="0">
              <a:solidFill>
                <a:schemeClr val="accent1">
                  <a:lumMod val="75000"/>
                </a:schemeClr>
              </a:solidFill>
            </a:endParaRPr>
          </a:p>
        </p:txBody>
      </p:sp>
    </p:spTree>
    <p:extLst>
      <p:ext uri="{BB962C8B-B14F-4D97-AF65-F5344CB8AC3E}">
        <p14:creationId xmlns:p14="http://schemas.microsoft.com/office/powerpoint/2010/main" val="603490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Process Skills</a:t>
            </a:r>
            <a:endParaRPr lang="en-US" dirty="0"/>
          </a:p>
        </p:txBody>
      </p:sp>
      <p:sp>
        <p:nvSpPr>
          <p:cNvPr id="3" name="Content Placeholder 2"/>
          <p:cNvSpPr>
            <a:spLocks noGrp="1"/>
          </p:cNvSpPr>
          <p:nvPr>
            <p:ph idx="1"/>
          </p:nvPr>
        </p:nvSpPr>
        <p:spPr>
          <a:xfrm>
            <a:off x="1363083" y="2676627"/>
            <a:ext cx="2686403" cy="3636511"/>
          </a:xfrm>
        </p:spPr>
        <p:txBody>
          <a:bodyPr>
            <a:noAutofit/>
          </a:bodyPr>
          <a:lstStyle/>
          <a:p>
            <a:r>
              <a:rPr lang="en-US" sz="2000" dirty="0" smtClean="0"/>
              <a:t>Collecting</a:t>
            </a:r>
          </a:p>
          <a:p>
            <a:r>
              <a:rPr lang="en-US" sz="2000" dirty="0" smtClean="0"/>
              <a:t>Sorting</a:t>
            </a:r>
          </a:p>
          <a:p>
            <a:r>
              <a:rPr lang="en-US" sz="2000" dirty="0" smtClean="0"/>
              <a:t>Cataloguing</a:t>
            </a:r>
          </a:p>
          <a:p>
            <a:r>
              <a:rPr lang="en-US" sz="2000" dirty="0" smtClean="0"/>
              <a:t>Observing</a:t>
            </a:r>
          </a:p>
          <a:p>
            <a:r>
              <a:rPr lang="en-US" sz="2000" dirty="0" smtClean="0"/>
              <a:t>Note-taking</a:t>
            </a:r>
          </a:p>
          <a:p>
            <a:r>
              <a:rPr lang="en-US" sz="2000" dirty="0" smtClean="0"/>
              <a:t>Sketching</a:t>
            </a:r>
          </a:p>
          <a:p>
            <a:r>
              <a:rPr lang="en-US" sz="2000" dirty="0" smtClean="0"/>
              <a:t>Interviewing</a:t>
            </a:r>
          </a:p>
          <a:p>
            <a:r>
              <a:rPr lang="en-US" sz="2000" dirty="0" smtClean="0"/>
              <a:t>Polling</a:t>
            </a:r>
          </a:p>
          <a:p>
            <a:r>
              <a:rPr lang="en-US" sz="2000" dirty="0" smtClean="0"/>
              <a:t>Surveying</a:t>
            </a:r>
            <a:endParaRPr lang="en-US" sz="2000" dirty="0"/>
          </a:p>
        </p:txBody>
      </p:sp>
      <p:sp>
        <p:nvSpPr>
          <p:cNvPr id="4" name="TextBox 3"/>
          <p:cNvSpPr txBox="1"/>
          <p:nvPr/>
        </p:nvSpPr>
        <p:spPr>
          <a:xfrm>
            <a:off x="5254173" y="2288495"/>
            <a:ext cx="6618514" cy="4154984"/>
          </a:xfrm>
          <a:prstGeom prst="rect">
            <a:avLst/>
          </a:prstGeom>
          <a:noFill/>
        </p:spPr>
        <p:txBody>
          <a:bodyPr wrap="square" rtlCol="0">
            <a:spAutoFit/>
          </a:bodyPr>
          <a:lstStyle/>
          <a:p>
            <a:r>
              <a:rPr lang="en-US" sz="2400" dirty="0" smtClean="0">
                <a:solidFill>
                  <a:schemeClr val="accent1">
                    <a:lumMod val="60000"/>
                    <a:lumOff val="40000"/>
                  </a:schemeClr>
                </a:solidFill>
              </a:rPr>
              <a:t>“in many inquiry-based classrooms, students are using innovative technology tools and resources such as Internet search engines and databases, model building software, handheld technologies, and a wide array of data collection and communication tools to engage in real-world investigations and communicate findings.  Increasingly students are using the same technology tools that are used by participating scientists.” – Harris and Rooks</a:t>
            </a:r>
            <a:endParaRPr lang="en-US" sz="2400" dirty="0">
              <a:solidFill>
                <a:schemeClr val="accent1">
                  <a:lumMod val="60000"/>
                  <a:lumOff val="40000"/>
                </a:scheme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0453" y="447188"/>
            <a:ext cx="1182234" cy="2004168"/>
          </a:xfrm>
          <a:prstGeom prst="rect">
            <a:avLst/>
          </a:prstGeom>
          <a:ln w="76200">
            <a:solidFill>
              <a:schemeClr val="bg1">
                <a:lumMod val="95000"/>
                <a:lumOff val="5000"/>
              </a:schemeClr>
            </a:solidFill>
          </a:ln>
        </p:spPr>
      </p:pic>
    </p:spTree>
    <p:extLst>
      <p:ext uri="{BB962C8B-B14F-4D97-AF65-F5344CB8AC3E}">
        <p14:creationId xmlns:p14="http://schemas.microsoft.com/office/powerpoint/2010/main" val="4277855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576" y="302045"/>
            <a:ext cx="10571998" cy="970450"/>
          </a:xfrm>
        </p:spPr>
        <p:txBody>
          <a:bodyPr/>
          <a:lstStyle/>
          <a:p>
            <a:r>
              <a:rPr lang="en-US" dirty="0" smtClean="0"/>
              <a:t>The Narrowing Pipeline</a:t>
            </a:r>
            <a:endParaRPr lang="en-US" dirty="0"/>
          </a:p>
        </p:txBody>
      </p:sp>
      <p:sp>
        <p:nvSpPr>
          <p:cNvPr id="3" name="Content Placeholder 2"/>
          <p:cNvSpPr>
            <a:spLocks noGrp="1"/>
          </p:cNvSpPr>
          <p:nvPr>
            <p:ph idx="1"/>
          </p:nvPr>
        </p:nvSpPr>
        <p:spPr>
          <a:xfrm>
            <a:off x="810000" y="2685378"/>
            <a:ext cx="10554574" cy="3636511"/>
          </a:xfrm>
        </p:spPr>
        <p:txBody>
          <a:bodyPr>
            <a:noAutofit/>
          </a:bodyPr>
          <a:lstStyle/>
          <a:p>
            <a:r>
              <a:rPr lang="en-US" sz="2200" dirty="0" smtClean="0"/>
              <a:t>There is a declining number of students (especially female and minority students) pursuing studies in the math, science, and engineering fields</a:t>
            </a:r>
          </a:p>
          <a:p>
            <a:pPr marL="0" indent="0">
              <a:buNone/>
            </a:pPr>
            <a:endParaRPr lang="en-US" sz="2200" dirty="0" smtClean="0"/>
          </a:p>
          <a:p>
            <a:r>
              <a:rPr lang="en-US" sz="2200" dirty="0" smtClean="0"/>
              <a:t>This trend could lead to serious consequences for the long-term economic and national security of our country</a:t>
            </a:r>
          </a:p>
          <a:p>
            <a:pPr marL="0" indent="0">
              <a:buNone/>
            </a:pPr>
            <a:endParaRPr lang="en-US" sz="2200" dirty="0" smtClean="0"/>
          </a:p>
          <a:p>
            <a:r>
              <a:rPr lang="en-US" sz="2200" dirty="0" smtClean="0"/>
              <a:t>Great need for all students to be scientifically literate</a:t>
            </a:r>
          </a:p>
          <a:p>
            <a:pPr marL="0" indent="0">
              <a:buNone/>
            </a:pPr>
            <a:endParaRPr lang="en-US" sz="2200" dirty="0" smtClean="0"/>
          </a:p>
          <a:p>
            <a:r>
              <a:rPr lang="en-US" sz="2200" dirty="0" smtClean="0"/>
              <a:t>Our economy and environment depend on the character and quality of the science education that the nation’s schools provide</a:t>
            </a:r>
            <a:endParaRPr lang="en-US" sz="2200" dirty="0"/>
          </a:p>
        </p:txBody>
      </p:sp>
      <p:sp>
        <p:nvSpPr>
          <p:cNvPr id="4" name="Down Arrow 3"/>
          <p:cNvSpPr/>
          <p:nvPr/>
        </p:nvSpPr>
        <p:spPr>
          <a:xfrm rot="16200000">
            <a:off x="9047225" y="-1146456"/>
            <a:ext cx="512753" cy="4121945"/>
          </a:xfrm>
          <a:prstGeom prst="downArrow">
            <a:avLst/>
          </a:prstGeom>
          <a:solidFill>
            <a:schemeClr val="bg1">
              <a:lumMod val="95000"/>
              <a:lumOff val="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5371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482" y="327829"/>
            <a:ext cx="10571998" cy="970450"/>
          </a:xfrm>
        </p:spPr>
        <p:txBody>
          <a:bodyPr/>
          <a:lstStyle/>
          <a:p>
            <a:r>
              <a:rPr lang="en-US" dirty="0" smtClean="0"/>
              <a:t>Hands-on/Minds-on Science</a:t>
            </a:r>
            <a:endParaRPr lang="en-US" dirty="0"/>
          </a:p>
        </p:txBody>
      </p:sp>
      <p:sp>
        <p:nvSpPr>
          <p:cNvPr id="3" name="Content Placeholder 2"/>
          <p:cNvSpPr>
            <a:spLocks noGrp="1"/>
          </p:cNvSpPr>
          <p:nvPr>
            <p:ph idx="1"/>
          </p:nvPr>
        </p:nvSpPr>
        <p:spPr>
          <a:xfrm>
            <a:off x="433482" y="2689134"/>
            <a:ext cx="11158133" cy="3636511"/>
          </a:xfrm>
        </p:spPr>
        <p:txBody>
          <a:bodyPr>
            <a:noAutofit/>
          </a:bodyPr>
          <a:lstStyle/>
          <a:p>
            <a:r>
              <a:rPr lang="en-US" sz="2000" dirty="0" smtClean="0"/>
              <a:t>“engaging in in-depth investigations with objects, materials, phenomena, and ideas and drawing meaning and understanding from those experiences.” – Haury and Rillero Karen Worth </a:t>
            </a:r>
          </a:p>
          <a:p>
            <a:pPr marL="0" indent="0">
              <a:buNone/>
            </a:pPr>
            <a:endParaRPr lang="en-US" sz="2000" dirty="0" smtClean="0"/>
          </a:p>
          <a:p>
            <a:r>
              <a:rPr lang="en-US" sz="2000" dirty="0" smtClean="0"/>
              <a:t>Focus is placed on emerging students in authentic learning experiences</a:t>
            </a:r>
          </a:p>
          <a:p>
            <a:pPr marL="0" indent="0">
              <a:buNone/>
            </a:pPr>
            <a:endParaRPr lang="en-US" sz="2000" dirty="0" smtClean="0"/>
          </a:p>
          <a:p>
            <a:r>
              <a:rPr lang="en-US" sz="2000" dirty="0" smtClean="0"/>
              <a:t>Simulated labs keep with the idea of hands-on learning – such labs allow students to spend more time focusing on the “science” of the activities when danger and sensory unpleasantness are removed</a:t>
            </a:r>
          </a:p>
          <a:p>
            <a:pPr marL="0" indent="0">
              <a:buNone/>
            </a:pPr>
            <a:endParaRPr lang="en-US" sz="2000" dirty="0" smtClean="0"/>
          </a:p>
          <a:p>
            <a:r>
              <a:rPr lang="en-US" sz="2000" dirty="0" smtClean="0"/>
              <a:t>There is debate over the acceptance of computer simulations as a substitute for real-life laboratory experiences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45334" y="327829"/>
            <a:ext cx="1661409" cy="1744859"/>
          </a:xfrm>
          <a:prstGeom prst="rect">
            <a:avLst/>
          </a:prstGeom>
          <a:ln w="76200">
            <a:solidFill>
              <a:schemeClr val="bg1">
                <a:lumMod val="95000"/>
                <a:lumOff val="5000"/>
              </a:schemeClr>
            </a:solidFill>
          </a:ln>
        </p:spPr>
      </p:pic>
    </p:spTree>
    <p:extLst>
      <p:ext uri="{BB962C8B-B14F-4D97-AF65-F5344CB8AC3E}">
        <p14:creationId xmlns:p14="http://schemas.microsoft.com/office/powerpoint/2010/main" val="38472694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TC103457503[[fn=Quotable]]</Template>
  <TotalTime>244</TotalTime>
  <Words>1029</Words>
  <Application>Microsoft Office PowerPoint</Application>
  <PresentationFormat>Widescreen</PresentationFormat>
  <Paragraphs>133</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Century Gothic</vt:lpstr>
      <vt:lpstr>Courier New</vt:lpstr>
      <vt:lpstr>Wingdings</vt:lpstr>
      <vt:lpstr>Wingdings 2</vt:lpstr>
      <vt:lpstr>Quotable</vt:lpstr>
      <vt:lpstr>Chapter 11 – Teaching and Learning with Technology in Mathematics and Science Instruction</vt:lpstr>
      <vt:lpstr>Mathematics Principles</vt:lpstr>
      <vt:lpstr>Mathematics Standards</vt:lpstr>
      <vt:lpstr>Technology in the Math Classroom</vt:lpstr>
      <vt:lpstr>Technology Integration Strategies in the Math Classroom </vt:lpstr>
      <vt:lpstr>Technology Representation of Math Principles</vt:lpstr>
      <vt:lpstr>Science Process Skills</vt:lpstr>
      <vt:lpstr>The Narrowing Pipeline</vt:lpstr>
      <vt:lpstr>Hands-on/Minds-on Science</vt:lpstr>
      <vt:lpstr>Technology Integration Strategies in the Science Classroom </vt:lpstr>
      <vt:lpstr>Technology Representation of Science  Principles</vt:lpstr>
      <vt:lpstr>Specific Processes in Scientific Inquiry</vt:lpstr>
      <vt:lpstr>Math and Science Content Knowledge</vt:lpstr>
      <vt:lpstr>Math and Science Pedagogical Knowledge</vt:lpstr>
      <vt:lpstr>Math and Science Technological Knowledge</vt:lpstr>
      <vt:lpstr>Strategies for Improving Tech-PACK in Math and Science Instruction</vt:lpstr>
      <vt:lpstr>Math and Science-Related Websites That Reinforce Chapter Concepts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 – Teaching and Learning with Technology in Mathematics and Science Instruction</dc:title>
  <dc:creator>edlab</dc:creator>
  <cp:lastModifiedBy>Microsoft account</cp:lastModifiedBy>
  <cp:revision>25</cp:revision>
  <dcterms:created xsi:type="dcterms:W3CDTF">2014-10-21T14:24:42Z</dcterms:created>
  <dcterms:modified xsi:type="dcterms:W3CDTF">2014-11-03T23:05:31Z</dcterms:modified>
</cp:coreProperties>
</file>